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6" r:id="rId21"/>
    <p:sldId id="273" r:id="rId22"/>
    <p:sldId id="274" r:id="rId23"/>
    <p:sldId id="275" r:id="rId24"/>
  </p:sldIdLst>
  <p:sldSz cx="18288000" cy="10287000"/>
  <p:notesSz cx="6858000" cy="9144000"/>
  <p:embeddedFontLst>
    <p:embeddedFont>
      <p:font typeface="Alex Brush" panose="020B0604020202020204" charset="0"/>
      <p:regular r:id="rId26"/>
    </p:embeddedFont>
    <p:embeddedFont>
      <p:font typeface="Arimo" panose="020B0604020202020204" charset="0"/>
      <p:regular r:id="rId27"/>
    </p:embeddedFont>
    <p:embeddedFont>
      <p:font typeface="Arimo Bold" panose="020B0604020202020204" charset="0"/>
      <p:regular r:id="rId28"/>
    </p:embeddedFont>
    <p:embeddedFont>
      <p:font typeface="Glacial Indifference" panose="020B0604020202020204" charset="0"/>
      <p:regular r:id="rId29"/>
    </p:embeddedFont>
    <p:embeddedFont>
      <p:font typeface="Lovelo" panose="020B0604020202020204" charset="0"/>
      <p:regular r:id="rId30"/>
    </p:embeddedFont>
    <p:embeddedFont>
      <p:font typeface="Schoolbell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4E4702-A799-4787-A89E-5A2D5A618DBA}" v="4" dt="2026-05-05T14:10:28.1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114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14.05.2026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Lynette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Mary Ellen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Mary Ellen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Mary Ellen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Mary Ellen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Mary Ellen and Lisa will pop in to explain what's happening in the photo.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Mary Ellen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Lisa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Lisa</a:t>
            </a:r>
          </a:p>
          <a:p>
            <a:endParaRPr lang="en-US"/>
          </a:p>
          <a:p>
            <a:r>
              <a:rPr lang="en-US"/>
              <a:t>Explain story and play video</a:t>
            </a:r>
          </a:p>
          <a:p>
            <a:endParaRPr lang="en-US"/>
          </a:p>
          <a:p>
            <a:r>
              <a:rPr lang="en-US"/>
              <a:t>None of this would have happened without the SELFY.</a:t>
            </a:r>
          </a:p>
          <a:p>
            <a:endParaRPr lang="en-US"/>
          </a:p>
          <a:p>
            <a:r>
              <a:rPr lang="en-US"/>
              <a:t>What a meaningful experience for the patient and his family and for the staff and those who participated . . . they will never forget that day.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453372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Anne Frances &amp; Lisa</a:t>
            </a:r>
          </a:p>
          <a:p>
            <a:endParaRPr lang="en-US"/>
          </a:p>
          <a:p>
            <a:r>
              <a:rPr lang="en-US"/>
              <a:t>Now it's time for a little activity:</a:t>
            </a:r>
          </a:p>
          <a:p>
            <a:endParaRPr lang="en-US"/>
          </a:p>
          <a:p>
            <a:r>
              <a:rPr lang="en-US"/>
              <a:t>This is the time to reflect on what you might want people to know about you if you were in the bed.  How could we make your day special?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Anne Frances &amp; Lisa</a:t>
            </a:r>
          </a:p>
          <a:p>
            <a:endParaRPr lang="en-US"/>
          </a:p>
          <a:p>
            <a:r>
              <a:rPr lang="en-US"/>
              <a:t>Explain the activity.</a:t>
            </a:r>
          </a:p>
          <a:p>
            <a:endParaRPr lang="en-US"/>
          </a:p>
          <a:p>
            <a:r>
              <a:rPr lang="en-US"/>
              <a:t>Lynette and Mary pass out Selfy's to participants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Lynette</a:t>
            </a:r>
          </a:p>
          <a:p>
            <a:endParaRPr lang="en-US"/>
          </a:p>
          <a:p>
            <a:r>
              <a:rPr lang="en-US"/>
              <a:t>Introduce team </a:t>
            </a:r>
          </a:p>
          <a:p>
            <a:endParaRPr lang="en-US"/>
          </a:p>
          <a:p>
            <a:r>
              <a:rPr lang="en-US"/>
              <a:t>We do want to take a second to acknowledge a former member of this team, John Shaw.  He was instrumental in the early stages of this project with conceptualization and information gathering and is a great champion for person-centred care.  It wouldn’t have been the same without him.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Lynette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Anne Frances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Anne Frances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Anne Frances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Lisa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Lisa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Anne Frances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selfy is like a conversation, just like we are today.  </a:t>
            </a:r>
          </a:p>
          <a:p>
            <a:endParaRPr lang="en-US"/>
          </a:p>
          <a:p>
            <a:r>
              <a:rPr lang="en-US"/>
              <a:t>This is a snapshot of you and there’s someone listening who is interested to learn more about you.  </a:t>
            </a:r>
          </a:p>
          <a:p>
            <a:endParaRPr lang="en-US"/>
          </a:p>
          <a:p>
            <a:r>
              <a:rPr lang="en-US"/>
              <a:t>This provides an opportunity for those at the bedside to share in reminiscing about the times gone by and about what matters most now.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sv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sv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S72_xeA2Yo?feature=oembed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39.svg"/><Relationship Id="rId4" Type="http://schemas.openxmlformats.org/officeDocument/2006/relationships/image" Target="../media/image3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sv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svg"/><Relationship Id="rId4" Type="http://schemas.openxmlformats.org/officeDocument/2006/relationships/image" Target="../media/image5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10823" y="-298072"/>
            <a:ext cx="5261065" cy="10883143"/>
            <a:chOff x="0" y="0"/>
            <a:chExt cx="1385630" cy="28663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5630" cy="2866342"/>
            </a:xfrm>
            <a:custGeom>
              <a:avLst/>
              <a:gdLst/>
              <a:ahLst/>
              <a:cxnLst/>
              <a:rect l="l" t="t" r="r" b="b"/>
              <a:pathLst>
                <a:path w="1385630" h="2866342">
                  <a:moveTo>
                    <a:pt x="0" y="0"/>
                  </a:moveTo>
                  <a:lnTo>
                    <a:pt x="1385630" y="0"/>
                  </a:lnTo>
                  <a:lnTo>
                    <a:pt x="1385630" y="2866342"/>
                  </a:lnTo>
                  <a:lnTo>
                    <a:pt x="0" y="2866342"/>
                  </a:lnTo>
                  <a:close/>
                </a:path>
              </a:pathLst>
            </a:custGeom>
            <a:solidFill>
              <a:srgbClr val="F8D9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385630" cy="2923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22332" y="3396868"/>
            <a:ext cx="373031" cy="3493265"/>
            <a:chOff x="0" y="0"/>
            <a:chExt cx="98247" cy="9200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8247" cy="920037"/>
            </a:xfrm>
            <a:custGeom>
              <a:avLst/>
              <a:gdLst/>
              <a:ahLst/>
              <a:cxnLst/>
              <a:rect l="l" t="t" r="r" b="b"/>
              <a:pathLst>
                <a:path w="98247" h="920037">
                  <a:moveTo>
                    <a:pt x="0" y="0"/>
                  </a:moveTo>
                  <a:lnTo>
                    <a:pt x="98247" y="0"/>
                  </a:lnTo>
                  <a:lnTo>
                    <a:pt x="98247" y="920037"/>
                  </a:lnTo>
                  <a:lnTo>
                    <a:pt x="0" y="920037"/>
                  </a:lnTo>
                  <a:close/>
                </a:path>
              </a:pathLst>
            </a:custGeom>
            <a:solidFill>
              <a:srgbClr val="F8D9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98247" cy="9771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35457" y="2477265"/>
            <a:ext cx="591665" cy="591665"/>
          </a:xfrm>
          <a:custGeom>
            <a:avLst/>
            <a:gdLst/>
            <a:ahLst/>
            <a:cxnLst/>
            <a:rect l="l" t="t" r="r" b="b"/>
            <a:pathLst>
              <a:path w="591665" h="591665">
                <a:moveTo>
                  <a:pt x="0" y="0"/>
                </a:moveTo>
                <a:lnTo>
                  <a:pt x="591665" y="0"/>
                </a:lnTo>
                <a:lnTo>
                  <a:pt x="591665" y="591665"/>
                </a:lnTo>
                <a:lnTo>
                  <a:pt x="0" y="59166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6761274" y="8009927"/>
            <a:ext cx="2632964" cy="2632964"/>
          </a:xfrm>
          <a:custGeom>
            <a:avLst/>
            <a:gdLst/>
            <a:ahLst/>
            <a:cxnLst/>
            <a:rect l="l" t="t" r="r" b="b"/>
            <a:pathLst>
              <a:path w="2632964" h="2632964">
                <a:moveTo>
                  <a:pt x="2632964" y="0"/>
                </a:moveTo>
                <a:lnTo>
                  <a:pt x="0" y="0"/>
                </a:lnTo>
                <a:lnTo>
                  <a:pt x="0" y="2632964"/>
                </a:lnTo>
                <a:lnTo>
                  <a:pt x="2632964" y="2632964"/>
                </a:lnTo>
                <a:lnTo>
                  <a:pt x="263296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081183" y="6599341"/>
            <a:ext cx="5798710" cy="3116807"/>
          </a:xfrm>
          <a:custGeom>
            <a:avLst/>
            <a:gdLst/>
            <a:ahLst/>
            <a:cxnLst/>
            <a:rect l="l" t="t" r="r" b="b"/>
            <a:pathLst>
              <a:path w="5798710" h="3116807">
                <a:moveTo>
                  <a:pt x="0" y="0"/>
                </a:moveTo>
                <a:lnTo>
                  <a:pt x="5798711" y="0"/>
                </a:lnTo>
                <a:lnTo>
                  <a:pt x="5798711" y="3116807"/>
                </a:lnTo>
                <a:lnTo>
                  <a:pt x="0" y="31168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1737654" y="1560597"/>
            <a:ext cx="5637540" cy="7165806"/>
            <a:chOff x="0" y="0"/>
            <a:chExt cx="873402" cy="11101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73403" cy="1110171"/>
            </a:xfrm>
            <a:custGeom>
              <a:avLst/>
              <a:gdLst/>
              <a:ahLst/>
              <a:cxnLst/>
              <a:rect l="l" t="t" r="r" b="b"/>
              <a:pathLst>
                <a:path w="873403" h="1110171">
                  <a:moveTo>
                    <a:pt x="0" y="0"/>
                  </a:moveTo>
                  <a:lnTo>
                    <a:pt x="873403" y="0"/>
                  </a:lnTo>
                  <a:lnTo>
                    <a:pt x="873403" y="1110171"/>
                  </a:lnTo>
                  <a:lnTo>
                    <a:pt x="0" y="1110171"/>
                  </a:lnTo>
                  <a:close/>
                </a:path>
              </a:pathLst>
            </a:custGeom>
            <a:blipFill>
              <a:blip r:embed="rId6"/>
              <a:stretch>
                <a:fillRect l="-1399" r="-1399"/>
              </a:stretch>
            </a:blipFill>
            <a:ln w="1143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0" y="8922521"/>
            <a:ext cx="2611652" cy="999131"/>
          </a:xfrm>
          <a:custGeom>
            <a:avLst/>
            <a:gdLst/>
            <a:ahLst/>
            <a:cxnLst/>
            <a:rect l="l" t="t" r="r" b="b"/>
            <a:pathLst>
              <a:path w="2611652" h="999131">
                <a:moveTo>
                  <a:pt x="0" y="0"/>
                </a:moveTo>
                <a:lnTo>
                  <a:pt x="2611652" y="0"/>
                </a:lnTo>
                <a:lnTo>
                  <a:pt x="2611652" y="999131"/>
                </a:lnTo>
                <a:lnTo>
                  <a:pt x="0" y="9991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347930" y="9193128"/>
            <a:ext cx="3120909" cy="666338"/>
          </a:xfrm>
          <a:custGeom>
            <a:avLst/>
            <a:gdLst/>
            <a:ahLst/>
            <a:cxnLst/>
            <a:rect l="l" t="t" r="r" b="b"/>
            <a:pathLst>
              <a:path w="3120909" h="666338">
                <a:moveTo>
                  <a:pt x="0" y="0"/>
                </a:moveTo>
                <a:lnTo>
                  <a:pt x="3120909" y="0"/>
                </a:lnTo>
                <a:lnTo>
                  <a:pt x="3120909" y="666338"/>
                </a:lnTo>
                <a:lnTo>
                  <a:pt x="0" y="6663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756645" y="3178959"/>
            <a:ext cx="10485709" cy="1555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9"/>
              </a:lnSpc>
            </a:pPr>
            <a:r>
              <a:rPr lang="en-US" sz="4399" spc="2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Embedding Personhood in End-of-Life </a:t>
            </a:r>
          </a:p>
          <a:p>
            <a:pPr algn="l">
              <a:lnSpc>
                <a:spcPts val="6159"/>
              </a:lnSpc>
              <a:spcBef>
                <a:spcPct val="0"/>
              </a:spcBef>
            </a:pPr>
            <a:r>
              <a:rPr lang="en-US" sz="4399" spc="2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and Intensive Care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6645" y="5283832"/>
            <a:ext cx="9091649" cy="73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68"/>
              </a:lnSpc>
              <a:spcBef>
                <a:spcPct val="0"/>
              </a:spcBef>
            </a:pPr>
            <a:r>
              <a:rPr lang="en-US" sz="4263" spc="200">
                <a:solidFill>
                  <a:srgbClr val="BD4D84"/>
                </a:solidFill>
                <a:latin typeface="Lovelo"/>
                <a:ea typeface="Lovelo"/>
                <a:cs typeface="Lovelo"/>
                <a:sym typeface="Lovelo"/>
              </a:rPr>
              <a:t>Implementing the SELFY Tool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12349" y="6653987"/>
            <a:ext cx="5992137" cy="0"/>
          </a:xfrm>
          <a:prstGeom prst="line">
            <a:avLst/>
          </a:prstGeom>
          <a:ln w="85725" cap="flat">
            <a:solidFill>
              <a:srgbClr val="BD4D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312349" y="8555520"/>
            <a:ext cx="5992137" cy="0"/>
          </a:xfrm>
          <a:prstGeom prst="line">
            <a:avLst/>
          </a:prstGeom>
          <a:ln w="85725" cap="flat">
            <a:solidFill>
              <a:srgbClr val="BD4D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3838862" y="-179416"/>
            <a:ext cx="4635048" cy="11076273"/>
            <a:chOff x="0" y="0"/>
            <a:chExt cx="1220753" cy="2917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20753" cy="2917208"/>
            </a:xfrm>
            <a:custGeom>
              <a:avLst/>
              <a:gdLst/>
              <a:ahLst/>
              <a:cxnLst/>
              <a:rect l="l" t="t" r="r" b="b"/>
              <a:pathLst>
                <a:path w="1220753" h="2917208">
                  <a:moveTo>
                    <a:pt x="0" y="0"/>
                  </a:moveTo>
                  <a:lnTo>
                    <a:pt x="1220753" y="0"/>
                  </a:lnTo>
                  <a:lnTo>
                    <a:pt x="1220753" y="2917208"/>
                  </a:lnTo>
                  <a:lnTo>
                    <a:pt x="0" y="2917208"/>
                  </a:lnTo>
                  <a:close/>
                </a:path>
              </a:pathLst>
            </a:custGeom>
            <a:solidFill>
              <a:srgbClr val="F8D97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1220753" cy="2974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273460" y="5240070"/>
            <a:ext cx="7633643" cy="3562312"/>
            <a:chOff x="0" y="0"/>
            <a:chExt cx="1182651" cy="5518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82651" cy="551895"/>
            </a:xfrm>
            <a:custGeom>
              <a:avLst/>
              <a:gdLst/>
              <a:ahLst/>
              <a:cxnLst/>
              <a:rect l="l" t="t" r="r" b="b"/>
              <a:pathLst>
                <a:path w="1182651" h="551895">
                  <a:moveTo>
                    <a:pt x="0" y="0"/>
                  </a:moveTo>
                  <a:lnTo>
                    <a:pt x="1182651" y="0"/>
                  </a:lnTo>
                  <a:lnTo>
                    <a:pt x="1182651" y="551895"/>
                  </a:lnTo>
                  <a:lnTo>
                    <a:pt x="0" y="551895"/>
                  </a:lnTo>
                  <a:close/>
                </a:path>
              </a:pathLst>
            </a:custGeom>
            <a:blipFill>
              <a:blip r:embed="rId3"/>
              <a:stretch>
                <a:fillRect t="-108254" b="-39478"/>
              </a:stretch>
            </a:blipFill>
            <a:ln w="1143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6213848" y="8565045"/>
            <a:ext cx="1386511" cy="1386511"/>
          </a:xfrm>
          <a:custGeom>
            <a:avLst/>
            <a:gdLst/>
            <a:ahLst/>
            <a:cxnLst/>
            <a:rect l="l" t="t" r="r" b="b"/>
            <a:pathLst>
              <a:path w="1386511" h="1386511">
                <a:moveTo>
                  <a:pt x="0" y="0"/>
                </a:moveTo>
                <a:lnTo>
                  <a:pt x="1386510" y="0"/>
                </a:lnTo>
                <a:lnTo>
                  <a:pt x="1386510" y="1386510"/>
                </a:lnTo>
                <a:lnTo>
                  <a:pt x="0" y="13865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68729" y="9523884"/>
            <a:ext cx="520236" cy="576331"/>
          </a:xfrm>
          <a:custGeom>
            <a:avLst/>
            <a:gdLst/>
            <a:ahLst/>
            <a:cxnLst/>
            <a:rect l="l" t="t" r="r" b="b"/>
            <a:pathLst>
              <a:path w="520236" h="576331">
                <a:moveTo>
                  <a:pt x="0" y="0"/>
                </a:moveTo>
                <a:lnTo>
                  <a:pt x="520236" y="0"/>
                </a:lnTo>
                <a:lnTo>
                  <a:pt x="520236" y="576331"/>
                </a:lnTo>
                <a:lnTo>
                  <a:pt x="0" y="5763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49233" b="-444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0" y="1108518"/>
            <a:ext cx="392195" cy="4725051"/>
            <a:chOff x="0" y="0"/>
            <a:chExt cx="103294" cy="124445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3294" cy="1244458"/>
            </a:xfrm>
            <a:custGeom>
              <a:avLst/>
              <a:gdLst/>
              <a:ahLst/>
              <a:cxnLst/>
              <a:rect l="l" t="t" r="r" b="b"/>
              <a:pathLst>
                <a:path w="103294" h="1244458">
                  <a:moveTo>
                    <a:pt x="0" y="0"/>
                  </a:moveTo>
                  <a:lnTo>
                    <a:pt x="103294" y="0"/>
                  </a:lnTo>
                  <a:lnTo>
                    <a:pt x="103294" y="1244458"/>
                  </a:lnTo>
                  <a:lnTo>
                    <a:pt x="0" y="1244458"/>
                  </a:lnTo>
                  <a:close/>
                </a:path>
              </a:pathLst>
            </a:custGeom>
            <a:solidFill>
              <a:srgbClr val="F8D9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03294" cy="1301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273460" y="1330361"/>
            <a:ext cx="7633643" cy="3562312"/>
            <a:chOff x="0" y="0"/>
            <a:chExt cx="1182651" cy="5518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82651" cy="551895"/>
            </a:xfrm>
            <a:custGeom>
              <a:avLst/>
              <a:gdLst/>
              <a:ahLst/>
              <a:cxnLst/>
              <a:rect l="l" t="t" r="r" b="b"/>
              <a:pathLst>
                <a:path w="1182651" h="551895">
                  <a:moveTo>
                    <a:pt x="0" y="0"/>
                  </a:moveTo>
                  <a:lnTo>
                    <a:pt x="1182651" y="0"/>
                  </a:lnTo>
                  <a:lnTo>
                    <a:pt x="1182651" y="551895"/>
                  </a:lnTo>
                  <a:lnTo>
                    <a:pt x="0" y="551895"/>
                  </a:lnTo>
                  <a:close/>
                </a:path>
              </a:pathLst>
            </a:custGeom>
            <a:blipFill>
              <a:blip r:embed="rId6"/>
              <a:stretch>
                <a:fillRect t="-21385" b="-21385"/>
              </a:stretch>
            </a:blipFill>
            <a:ln w="1143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312349" y="1349411"/>
            <a:ext cx="7439403" cy="2431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565"/>
              </a:lnSpc>
            </a:pPr>
            <a:r>
              <a:rPr lang="en-US" sz="8175" spc="-408">
                <a:solidFill>
                  <a:srgbClr val="457FAF"/>
                </a:solidFill>
                <a:latin typeface="Lovelo"/>
                <a:ea typeface="Lovelo"/>
                <a:cs typeface="Lovelo"/>
                <a:sym typeface="Lovelo"/>
              </a:rPr>
              <a:t>HOW WE STUDIED IT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12349" y="5490042"/>
            <a:ext cx="5992137" cy="948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57"/>
              </a:lnSpc>
            </a:pPr>
            <a:r>
              <a:rPr lang="en-US" sz="5398">
                <a:solidFill>
                  <a:srgbClr val="594F55"/>
                </a:solidFill>
                <a:latin typeface="Arimo"/>
                <a:ea typeface="Arimo"/>
                <a:cs typeface="Arimo"/>
                <a:sym typeface="Arimo"/>
              </a:rPr>
              <a:t>Literature Review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12349" y="7149287"/>
            <a:ext cx="6259130" cy="948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57"/>
              </a:lnSpc>
            </a:pPr>
            <a:r>
              <a:rPr lang="en-US" sz="5398">
                <a:solidFill>
                  <a:srgbClr val="594F55"/>
                </a:solidFill>
                <a:latin typeface="Arimo"/>
                <a:ea typeface="Arimo"/>
                <a:cs typeface="Arimo"/>
                <a:sym typeface="Arimo"/>
              </a:rPr>
              <a:t>International Survey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12349" y="6653987"/>
            <a:ext cx="5992137" cy="0"/>
          </a:xfrm>
          <a:prstGeom prst="line">
            <a:avLst/>
          </a:prstGeom>
          <a:ln w="85725" cap="flat">
            <a:solidFill>
              <a:srgbClr val="F8D9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312349" y="8555520"/>
            <a:ext cx="5992137" cy="0"/>
          </a:xfrm>
          <a:prstGeom prst="line">
            <a:avLst/>
          </a:prstGeom>
          <a:ln w="85725" cap="flat">
            <a:solidFill>
              <a:srgbClr val="F8D97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3838862" y="-179416"/>
            <a:ext cx="4635048" cy="11076273"/>
            <a:chOff x="0" y="0"/>
            <a:chExt cx="1220753" cy="2917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20753" cy="2917208"/>
            </a:xfrm>
            <a:custGeom>
              <a:avLst/>
              <a:gdLst/>
              <a:ahLst/>
              <a:cxnLst/>
              <a:rect l="l" t="t" r="r" b="b"/>
              <a:pathLst>
                <a:path w="1220753" h="2917208">
                  <a:moveTo>
                    <a:pt x="0" y="0"/>
                  </a:moveTo>
                  <a:lnTo>
                    <a:pt x="1220753" y="0"/>
                  </a:lnTo>
                  <a:lnTo>
                    <a:pt x="1220753" y="2917208"/>
                  </a:lnTo>
                  <a:lnTo>
                    <a:pt x="0" y="2917208"/>
                  </a:lnTo>
                  <a:close/>
                </a:path>
              </a:pathLst>
            </a:custGeom>
            <a:solidFill>
              <a:srgbClr val="5792C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1220753" cy="29743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273460" y="5240070"/>
            <a:ext cx="7633643" cy="3562312"/>
            <a:chOff x="0" y="0"/>
            <a:chExt cx="1182651" cy="5518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82651" cy="551895"/>
            </a:xfrm>
            <a:custGeom>
              <a:avLst/>
              <a:gdLst/>
              <a:ahLst/>
              <a:cxnLst/>
              <a:rect l="l" t="t" r="r" b="b"/>
              <a:pathLst>
                <a:path w="1182651" h="551895">
                  <a:moveTo>
                    <a:pt x="0" y="0"/>
                  </a:moveTo>
                  <a:lnTo>
                    <a:pt x="1182651" y="0"/>
                  </a:lnTo>
                  <a:lnTo>
                    <a:pt x="1182651" y="551895"/>
                  </a:lnTo>
                  <a:lnTo>
                    <a:pt x="0" y="551895"/>
                  </a:lnTo>
                  <a:close/>
                </a:path>
              </a:pathLst>
            </a:custGeom>
            <a:blipFill>
              <a:blip r:embed="rId3"/>
              <a:stretch>
                <a:fillRect t="-20313" b="-20313"/>
              </a:stretch>
            </a:blipFill>
            <a:ln w="1143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6213848" y="8565045"/>
            <a:ext cx="1386511" cy="1386511"/>
          </a:xfrm>
          <a:custGeom>
            <a:avLst/>
            <a:gdLst/>
            <a:ahLst/>
            <a:cxnLst/>
            <a:rect l="l" t="t" r="r" b="b"/>
            <a:pathLst>
              <a:path w="1386511" h="1386511">
                <a:moveTo>
                  <a:pt x="0" y="0"/>
                </a:moveTo>
                <a:lnTo>
                  <a:pt x="1386510" y="0"/>
                </a:lnTo>
                <a:lnTo>
                  <a:pt x="1386510" y="1386510"/>
                </a:lnTo>
                <a:lnTo>
                  <a:pt x="0" y="13865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68729" y="9523884"/>
            <a:ext cx="520236" cy="576331"/>
          </a:xfrm>
          <a:custGeom>
            <a:avLst/>
            <a:gdLst/>
            <a:ahLst/>
            <a:cxnLst/>
            <a:rect l="l" t="t" r="r" b="b"/>
            <a:pathLst>
              <a:path w="520236" h="576331">
                <a:moveTo>
                  <a:pt x="0" y="0"/>
                </a:moveTo>
                <a:lnTo>
                  <a:pt x="520236" y="0"/>
                </a:lnTo>
                <a:lnTo>
                  <a:pt x="520236" y="576331"/>
                </a:lnTo>
                <a:lnTo>
                  <a:pt x="0" y="5763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49233" b="-444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0" y="1108518"/>
            <a:ext cx="392195" cy="4725051"/>
            <a:chOff x="0" y="0"/>
            <a:chExt cx="103294" cy="124445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3294" cy="1244458"/>
            </a:xfrm>
            <a:custGeom>
              <a:avLst/>
              <a:gdLst/>
              <a:ahLst/>
              <a:cxnLst/>
              <a:rect l="l" t="t" r="r" b="b"/>
              <a:pathLst>
                <a:path w="103294" h="1244458">
                  <a:moveTo>
                    <a:pt x="0" y="0"/>
                  </a:moveTo>
                  <a:lnTo>
                    <a:pt x="103294" y="0"/>
                  </a:lnTo>
                  <a:lnTo>
                    <a:pt x="103294" y="1244458"/>
                  </a:lnTo>
                  <a:lnTo>
                    <a:pt x="0" y="1244458"/>
                  </a:lnTo>
                  <a:close/>
                </a:path>
              </a:pathLst>
            </a:custGeom>
            <a:solidFill>
              <a:srgbClr val="5792C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03294" cy="1301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273460" y="1330361"/>
            <a:ext cx="7633643" cy="3562312"/>
            <a:chOff x="0" y="0"/>
            <a:chExt cx="1182651" cy="5518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82651" cy="551895"/>
            </a:xfrm>
            <a:custGeom>
              <a:avLst/>
              <a:gdLst/>
              <a:ahLst/>
              <a:cxnLst/>
              <a:rect l="l" t="t" r="r" b="b"/>
              <a:pathLst>
                <a:path w="1182651" h="551895">
                  <a:moveTo>
                    <a:pt x="0" y="0"/>
                  </a:moveTo>
                  <a:lnTo>
                    <a:pt x="1182651" y="0"/>
                  </a:lnTo>
                  <a:lnTo>
                    <a:pt x="1182651" y="551895"/>
                  </a:lnTo>
                  <a:lnTo>
                    <a:pt x="0" y="551895"/>
                  </a:lnTo>
                  <a:close/>
                </a:path>
              </a:pathLst>
            </a:custGeom>
            <a:blipFill>
              <a:blip r:embed="rId6"/>
              <a:stretch>
                <a:fillRect t="-21385" b="-21385"/>
              </a:stretch>
            </a:blipFill>
            <a:ln w="1143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312349" y="3829000"/>
            <a:ext cx="6716953" cy="13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97"/>
              </a:lnSpc>
              <a:spcBef>
                <a:spcPct val="0"/>
              </a:spcBef>
            </a:pPr>
            <a:r>
              <a:rPr lang="en-US" sz="7498" spc="-374">
                <a:solidFill>
                  <a:srgbClr val="42373D"/>
                </a:solidFill>
                <a:latin typeface="Arimo"/>
                <a:ea typeface="Arimo"/>
                <a:cs typeface="Arimo"/>
                <a:sym typeface="Arimo"/>
              </a:rPr>
              <a:t>Listening Closely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12349" y="959402"/>
            <a:ext cx="7439403" cy="2431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565"/>
              </a:lnSpc>
            </a:pPr>
            <a:r>
              <a:rPr lang="en-US" sz="8175" spc="-408">
                <a:solidFill>
                  <a:srgbClr val="457FAF"/>
                </a:solidFill>
                <a:latin typeface="Lovelo"/>
                <a:ea typeface="Lovelo"/>
                <a:cs typeface="Lovelo"/>
                <a:sym typeface="Lovelo"/>
              </a:rPr>
              <a:t>HOW WE STUDIED IT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12349" y="5518617"/>
            <a:ext cx="5992137" cy="757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17"/>
              </a:lnSpc>
            </a:pPr>
            <a:r>
              <a:rPr lang="en-US" sz="4298">
                <a:solidFill>
                  <a:srgbClr val="594F55"/>
                </a:solidFill>
                <a:latin typeface="Arimo"/>
                <a:ea typeface="Arimo"/>
                <a:cs typeface="Arimo"/>
                <a:sym typeface="Arimo"/>
              </a:rPr>
              <a:t>Focus group interviews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12349" y="6792569"/>
            <a:ext cx="5992137" cy="1519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17"/>
              </a:lnSpc>
            </a:pPr>
            <a:r>
              <a:rPr lang="en-US" sz="4298">
                <a:solidFill>
                  <a:srgbClr val="594F55"/>
                </a:solidFill>
                <a:latin typeface="Arimo"/>
                <a:ea typeface="Arimo"/>
                <a:cs typeface="Arimo"/>
                <a:sym typeface="Arimo"/>
              </a:rPr>
              <a:t>Patients, families, staff and volunteers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06707" y="2247002"/>
            <a:ext cx="16654709" cy="498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5968" lvl="1" indent="-507984" algn="just">
              <a:lnSpc>
                <a:spcPts val="6588"/>
              </a:lnSpc>
              <a:buFont typeface="Arial"/>
              <a:buChar char="•"/>
            </a:pPr>
            <a:r>
              <a:rPr lang="en-US" sz="4705" spc="22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Confirmed dearth of person-centred care tools</a:t>
            </a:r>
          </a:p>
          <a:p>
            <a:pPr marL="1015968" lvl="1" indent="-507984" algn="just">
              <a:lnSpc>
                <a:spcPts val="6588"/>
              </a:lnSpc>
              <a:buFont typeface="Arial"/>
              <a:buChar char="•"/>
            </a:pPr>
            <a:r>
              <a:rPr lang="en-US" sz="4705" spc="22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Confirmed that the SELFY operationalizes hospice values</a:t>
            </a:r>
          </a:p>
          <a:p>
            <a:pPr marL="1015968" lvl="1" indent="-507984" algn="just">
              <a:lnSpc>
                <a:spcPts val="6588"/>
              </a:lnSpc>
              <a:buFont typeface="Arial"/>
              <a:buChar char="•"/>
            </a:pPr>
            <a:r>
              <a:rPr lang="en-US" sz="4705" spc="22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Refined the SELFY tool and process</a:t>
            </a:r>
          </a:p>
          <a:p>
            <a:pPr marL="2031936" lvl="2" indent="-677312" algn="just">
              <a:lnSpc>
                <a:spcPts val="6588"/>
              </a:lnSpc>
              <a:buFont typeface="Arial"/>
              <a:buChar char="⚬"/>
            </a:pPr>
            <a:r>
              <a:rPr lang="en-US" sz="4705" spc="22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Updated questions</a:t>
            </a:r>
          </a:p>
          <a:p>
            <a:pPr marL="2031936" lvl="2" indent="-677312" algn="just">
              <a:lnSpc>
                <a:spcPts val="6588"/>
              </a:lnSpc>
              <a:buFont typeface="Arial"/>
              <a:buChar char="⚬"/>
            </a:pPr>
            <a:r>
              <a:rPr lang="en-US" sz="4705" spc="22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Created “3CU’ toolkit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0047" y="4311912"/>
            <a:ext cx="5832970" cy="583297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7681822"/>
            <a:ext cx="5419905" cy="2709953"/>
            <a:chOff x="0" y="0"/>
            <a:chExt cx="660400" cy="3302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0400" cy="330200"/>
            </a:xfrm>
            <a:custGeom>
              <a:avLst/>
              <a:gdLst/>
              <a:ahLst/>
              <a:cxnLst/>
              <a:rect l="l" t="t" r="r" b="b"/>
              <a:pathLst>
                <a:path w="660400" h="330200">
                  <a:moveTo>
                    <a:pt x="660400" y="330200"/>
                  </a:moveTo>
                  <a:cubicBezTo>
                    <a:pt x="660400" y="150345"/>
                    <a:pt x="510055" y="0"/>
                    <a:pt x="330200" y="0"/>
                  </a:cubicBezTo>
                  <a:cubicBezTo>
                    <a:pt x="150345" y="0"/>
                    <a:pt x="0" y="150345"/>
                    <a:pt x="0" y="330200"/>
                  </a:cubicBezTo>
                  <a:lnTo>
                    <a:pt x="183347" y="330200"/>
                  </a:lnTo>
                  <a:cubicBezTo>
                    <a:pt x="183347" y="250212"/>
                    <a:pt x="250212" y="183347"/>
                    <a:pt x="330200" y="183347"/>
                  </a:cubicBezTo>
                  <a:cubicBezTo>
                    <a:pt x="410188" y="183347"/>
                    <a:pt x="477053" y="250212"/>
                    <a:pt x="477053" y="330200"/>
                  </a:cubicBezTo>
                  <a:lnTo>
                    <a:pt x="660400" y="330200"/>
                  </a:lnTo>
                  <a:close/>
                </a:path>
              </a:pathLst>
            </a:custGeom>
            <a:solidFill>
              <a:srgbClr val="E67F6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7000" y="-12700"/>
              <a:ext cx="406400" cy="203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4924213" y="-837476"/>
            <a:ext cx="3032535" cy="3732351"/>
            <a:chOff x="0" y="0"/>
            <a:chExt cx="6604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60400" cy="812800"/>
            </a:xfrm>
            <a:custGeom>
              <a:avLst/>
              <a:gdLst/>
              <a:ahLst/>
              <a:cxnLst/>
              <a:rect l="l" t="t" r="r" b="b"/>
              <a:pathLst>
                <a:path w="660400" h="8128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8D9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9850"/>
              <a:ext cx="660400" cy="742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85754" y="783973"/>
            <a:ext cx="4699187" cy="1577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828"/>
              </a:lnSpc>
              <a:spcBef>
                <a:spcPct val="0"/>
              </a:spcBef>
            </a:pPr>
            <a:r>
              <a:rPr lang="en-US" sz="9163" spc="-458">
                <a:solidFill>
                  <a:srgbClr val="BD4D84"/>
                </a:solidFill>
                <a:latin typeface="Lovelo"/>
                <a:ea typeface="Lovelo"/>
                <a:cs typeface="Lovelo"/>
                <a:sym typeface="Lovelo"/>
              </a:rPr>
              <a:t>RESULTS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2635" y="-202874"/>
            <a:ext cx="18772718" cy="4308149"/>
            <a:chOff x="0" y="0"/>
            <a:chExt cx="4944255" cy="11346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4255" cy="1134657"/>
            </a:xfrm>
            <a:custGeom>
              <a:avLst/>
              <a:gdLst/>
              <a:ahLst/>
              <a:cxnLst/>
              <a:rect l="l" t="t" r="r" b="b"/>
              <a:pathLst>
                <a:path w="4944255" h="1134657">
                  <a:moveTo>
                    <a:pt x="0" y="0"/>
                  </a:moveTo>
                  <a:lnTo>
                    <a:pt x="4944255" y="0"/>
                  </a:lnTo>
                  <a:lnTo>
                    <a:pt x="4944255" y="1134657"/>
                  </a:lnTo>
                  <a:lnTo>
                    <a:pt x="0" y="1134657"/>
                  </a:lnTo>
                  <a:close/>
                </a:path>
              </a:pathLst>
            </a:custGeom>
            <a:solidFill>
              <a:srgbClr val="BD4D8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44255" cy="11918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488166" y="1855853"/>
            <a:ext cx="530045" cy="196628"/>
          </a:xfrm>
          <a:custGeom>
            <a:avLst/>
            <a:gdLst/>
            <a:ahLst/>
            <a:cxnLst/>
            <a:rect l="l" t="t" r="r" b="b"/>
            <a:pathLst>
              <a:path w="530045" h="196628">
                <a:moveTo>
                  <a:pt x="0" y="0"/>
                </a:moveTo>
                <a:lnTo>
                  <a:pt x="530045" y="0"/>
                </a:lnTo>
                <a:lnTo>
                  <a:pt x="530045" y="196628"/>
                </a:lnTo>
                <a:lnTo>
                  <a:pt x="0" y="1966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39698" r="-37016" b="-1296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00000">
            <a:off x="8375856" y="-356776"/>
            <a:ext cx="1536288" cy="1536288"/>
          </a:xfrm>
          <a:custGeom>
            <a:avLst/>
            <a:gdLst/>
            <a:ahLst/>
            <a:cxnLst/>
            <a:rect l="l" t="t" r="r" b="b"/>
            <a:pathLst>
              <a:path w="1536288" h="1536288">
                <a:moveTo>
                  <a:pt x="0" y="0"/>
                </a:moveTo>
                <a:lnTo>
                  <a:pt x="1536288" y="0"/>
                </a:lnTo>
                <a:lnTo>
                  <a:pt x="1536288" y="1536288"/>
                </a:lnTo>
                <a:lnTo>
                  <a:pt x="0" y="153628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427989">
            <a:off x="6631063" y="4533983"/>
            <a:ext cx="3489586" cy="3489586"/>
          </a:xfrm>
          <a:custGeom>
            <a:avLst/>
            <a:gdLst/>
            <a:ahLst/>
            <a:cxnLst/>
            <a:rect l="l" t="t" r="r" b="b"/>
            <a:pathLst>
              <a:path w="3489586" h="3489586">
                <a:moveTo>
                  <a:pt x="0" y="0"/>
                </a:moveTo>
                <a:lnTo>
                  <a:pt x="3489586" y="0"/>
                </a:lnTo>
                <a:lnTo>
                  <a:pt x="3489586" y="3489585"/>
                </a:lnTo>
                <a:lnTo>
                  <a:pt x="0" y="3489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644597" y="5297839"/>
            <a:ext cx="540596" cy="567555"/>
          </a:xfrm>
          <a:custGeom>
            <a:avLst/>
            <a:gdLst/>
            <a:ahLst/>
            <a:cxnLst/>
            <a:rect l="l" t="t" r="r" b="b"/>
            <a:pathLst>
              <a:path w="540596" h="567555">
                <a:moveTo>
                  <a:pt x="0" y="0"/>
                </a:moveTo>
                <a:lnTo>
                  <a:pt x="540596" y="0"/>
                </a:lnTo>
                <a:lnTo>
                  <a:pt x="540596" y="567555"/>
                </a:lnTo>
                <a:lnTo>
                  <a:pt x="0" y="5675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374299" y="5416432"/>
            <a:ext cx="540596" cy="567555"/>
          </a:xfrm>
          <a:custGeom>
            <a:avLst/>
            <a:gdLst/>
            <a:ahLst/>
            <a:cxnLst/>
            <a:rect l="l" t="t" r="r" b="b"/>
            <a:pathLst>
              <a:path w="540596" h="567555">
                <a:moveTo>
                  <a:pt x="0" y="0"/>
                </a:moveTo>
                <a:lnTo>
                  <a:pt x="540596" y="0"/>
                </a:lnTo>
                <a:lnTo>
                  <a:pt x="540596" y="567555"/>
                </a:lnTo>
                <a:lnTo>
                  <a:pt x="0" y="5675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275354" y="5751840"/>
            <a:ext cx="540596" cy="567555"/>
          </a:xfrm>
          <a:custGeom>
            <a:avLst/>
            <a:gdLst/>
            <a:ahLst/>
            <a:cxnLst/>
            <a:rect l="l" t="t" r="r" b="b"/>
            <a:pathLst>
              <a:path w="540596" h="567555">
                <a:moveTo>
                  <a:pt x="0" y="0"/>
                </a:moveTo>
                <a:lnTo>
                  <a:pt x="540596" y="0"/>
                </a:lnTo>
                <a:lnTo>
                  <a:pt x="540596" y="567555"/>
                </a:lnTo>
                <a:lnTo>
                  <a:pt x="0" y="5675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545652" y="5859078"/>
            <a:ext cx="540596" cy="567555"/>
          </a:xfrm>
          <a:custGeom>
            <a:avLst/>
            <a:gdLst/>
            <a:ahLst/>
            <a:cxnLst/>
            <a:rect l="l" t="t" r="r" b="b"/>
            <a:pathLst>
              <a:path w="540596" h="567555">
                <a:moveTo>
                  <a:pt x="0" y="0"/>
                </a:moveTo>
                <a:lnTo>
                  <a:pt x="540596" y="0"/>
                </a:lnTo>
                <a:lnTo>
                  <a:pt x="540596" y="567555"/>
                </a:lnTo>
                <a:lnTo>
                  <a:pt x="0" y="5675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833606" y="6035618"/>
            <a:ext cx="540596" cy="567555"/>
          </a:xfrm>
          <a:custGeom>
            <a:avLst/>
            <a:gdLst/>
            <a:ahLst/>
            <a:cxnLst/>
            <a:rect l="l" t="t" r="r" b="b"/>
            <a:pathLst>
              <a:path w="540596" h="567555">
                <a:moveTo>
                  <a:pt x="0" y="0"/>
                </a:moveTo>
                <a:lnTo>
                  <a:pt x="540596" y="0"/>
                </a:lnTo>
                <a:lnTo>
                  <a:pt x="540596" y="567555"/>
                </a:lnTo>
                <a:lnTo>
                  <a:pt x="0" y="5675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48265" y="4882307"/>
            <a:ext cx="2196204" cy="2196204"/>
          </a:xfrm>
          <a:custGeom>
            <a:avLst/>
            <a:gdLst/>
            <a:ahLst/>
            <a:cxnLst/>
            <a:rect l="l" t="t" r="r" b="b"/>
            <a:pathLst>
              <a:path w="2196204" h="2196204">
                <a:moveTo>
                  <a:pt x="0" y="0"/>
                </a:moveTo>
                <a:lnTo>
                  <a:pt x="2196204" y="0"/>
                </a:lnTo>
                <a:lnTo>
                  <a:pt x="2196204" y="2196204"/>
                </a:lnTo>
                <a:lnTo>
                  <a:pt x="0" y="21962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346624" y="5958719"/>
            <a:ext cx="1604022" cy="1242388"/>
          </a:xfrm>
          <a:custGeom>
            <a:avLst/>
            <a:gdLst/>
            <a:ahLst/>
            <a:cxnLst/>
            <a:rect l="l" t="t" r="r" b="b"/>
            <a:pathLst>
              <a:path w="1604022" h="1242388">
                <a:moveTo>
                  <a:pt x="0" y="0"/>
                </a:moveTo>
                <a:lnTo>
                  <a:pt x="1604022" y="0"/>
                </a:lnTo>
                <a:lnTo>
                  <a:pt x="1604022" y="1242388"/>
                </a:lnTo>
                <a:lnTo>
                  <a:pt x="0" y="124238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978038" y="5523316"/>
            <a:ext cx="1541623" cy="1541623"/>
          </a:xfrm>
          <a:custGeom>
            <a:avLst/>
            <a:gdLst/>
            <a:ahLst/>
            <a:cxnLst/>
            <a:rect l="l" t="t" r="r" b="b"/>
            <a:pathLst>
              <a:path w="1541623" h="1541623">
                <a:moveTo>
                  <a:pt x="0" y="0"/>
                </a:moveTo>
                <a:lnTo>
                  <a:pt x="1541623" y="0"/>
                </a:lnTo>
                <a:lnTo>
                  <a:pt x="1541623" y="1541623"/>
                </a:lnTo>
                <a:lnTo>
                  <a:pt x="0" y="15416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122056" y="4982748"/>
            <a:ext cx="1505164" cy="1418617"/>
          </a:xfrm>
          <a:custGeom>
            <a:avLst/>
            <a:gdLst/>
            <a:ahLst/>
            <a:cxnLst/>
            <a:rect l="l" t="t" r="r" b="b"/>
            <a:pathLst>
              <a:path w="1505164" h="1418617">
                <a:moveTo>
                  <a:pt x="0" y="0"/>
                </a:moveTo>
                <a:lnTo>
                  <a:pt x="1505164" y="0"/>
                </a:lnTo>
                <a:lnTo>
                  <a:pt x="1505164" y="1418617"/>
                </a:lnTo>
                <a:lnTo>
                  <a:pt x="0" y="14186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9374299" y="9052773"/>
            <a:ext cx="5182125" cy="1573306"/>
            <a:chOff x="0" y="0"/>
            <a:chExt cx="1087607" cy="330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87606" cy="330200"/>
            </a:xfrm>
            <a:custGeom>
              <a:avLst/>
              <a:gdLst/>
              <a:ahLst/>
              <a:cxnLst/>
              <a:rect l="l" t="t" r="r" b="b"/>
              <a:pathLst>
                <a:path w="1087606" h="330200">
                  <a:moveTo>
                    <a:pt x="1087606" y="330200"/>
                  </a:moveTo>
                  <a:cubicBezTo>
                    <a:pt x="1087606" y="150345"/>
                    <a:pt x="840005" y="0"/>
                    <a:pt x="543803" y="0"/>
                  </a:cubicBezTo>
                  <a:cubicBezTo>
                    <a:pt x="247601" y="0"/>
                    <a:pt x="0" y="150345"/>
                    <a:pt x="0" y="330200"/>
                  </a:cubicBezTo>
                  <a:lnTo>
                    <a:pt x="1087606" y="330200"/>
                  </a:lnTo>
                  <a:close/>
                </a:path>
              </a:pathLst>
            </a:custGeom>
            <a:solidFill>
              <a:srgbClr val="479E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55907" y="-6350"/>
              <a:ext cx="575792" cy="336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36768" y="2022869"/>
            <a:ext cx="16358366" cy="1374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276"/>
              </a:lnSpc>
              <a:spcBef>
                <a:spcPct val="0"/>
              </a:spcBef>
            </a:pPr>
            <a:r>
              <a:rPr lang="en-US" sz="8054" spc="-402">
                <a:solidFill>
                  <a:srgbClr val="FFFFFF"/>
                </a:solidFill>
                <a:latin typeface="Lovelo"/>
                <a:ea typeface="Lovelo"/>
                <a:cs typeface="Lovelo"/>
                <a:sym typeface="Lovelo"/>
              </a:rPr>
              <a:t>FROM PILOT TO IMPLEMENTATION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258110" y="7272345"/>
            <a:ext cx="4235492" cy="1199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7"/>
              </a:lnSpc>
              <a:spcBef>
                <a:spcPct val="0"/>
              </a:spcBef>
            </a:pPr>
            <a:r>
              <a:rPr lang="en-US" sz="3398" b="1">
                <a:solidFill>
                  <a:srgbClr val="594F55"/>
                </a:solidFill>
                <a:latin typeface="Arimo Bold"/>
                <a:ea typeface="Arimo Bold"/>
                <a:cs typeface="Arimo Bold"/>
                <a:sym typeface="Arimo Bold"/>
              </a:rPr>
              <a:t>Five sites across Nova Scotia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064941" y="7247077"/>
            <a:ext cx="5619394" cy="1199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7"/>
              </a:lnSpc>
              <a:spcBef>
                <a:spcPct val="0"/>
              </a:spcBef>
            </a:pPr>
            <a:r>
              <a:rPr lang="en-US" sz="3398" b="1">
                <a:solidFill>
                  <a:srgbClr val="594F55"/>
                </a:solidFill>
                <a:latin typeface="Arimo Bold"/>
                <a:ea typeface="Arimo Bold"/>
                <a:cs typeface="Arimo Bold"/>
                <a:sym typeface="Arimo Bold"/>
              </a:rPr>
              <a:t>Hospice, Palliative Care Unit &amp; Intensive Care Unit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01449" y="7124480"/>
            <a:ext cx="4289836" cy="1199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7"/>
              </a:lnSpc>
              <a:spcBef>
                <a:spcPct val="0"/>
              </a:spcBef>
            </a:pPr>
            <a:r>
              <a:rPr lang="en-US" sz="3398" b="1">
                <a:solidFill>
                  <a:srgbClr val="594F55"/>
                </a:solidFill>
                <a:latin typeface="Arimo Bold"/>
                <a:ea typeface="Arimo Bold"/>
                <a:cs typeface="Arimo Bold"/>
                <a:sym typeface="Arimo Bold"/>
              </a:rPr>
              <a:t>Longitudinal, mixed methods design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1000125"/>
            <a:ext cx="4024010" cy="223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860"/>
              </a:lnSpc>
              <a:spcBef>
                <a:spcPct val="0"/>
              </a:spcBef>
            </a:pPr>
            <a:r>
              <a:rPr lang="en-US" sz="1328" spc="6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SELFY - SHARE, EXPLORE, LEARN, FOCUS ON YOU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370887" y="356369"/>
            <a:ext cx="8586191" cy="9930631"/>
            <a:chOff x="0" y="0"/>
            <a:chExt cx="4428490" cy="5121910"/>
          </a:xfrm>
        </p:grpSpPr>
        <p:sp>
          <p:nvSpPr>
            <p:cNvPr id="3" name="Freeform 3"/>
            <p:cNvSpPr/>
            <p:nvPr/>
          </p:nvSpPr>
          <p:spPr>
            <a:xfrm>
              <a:off x="325120" y="510377"/>
              <a:ext cx="3675380" cy="3552353"/>
            </a:xfrm>
            <a:custGeom>
              <a:avLst/>
              <a:gdLst/>
              <a:ahLst/>
              <a:cxnLst/>
              <a:rect l="l" t="t" r="r" b="b"/>
              <a:pathLst>
                <a:path w="3675380" h="3552353">
                  <a:moveTo>
                    <a:pt x="3382010" y="163"/>
                  </a:moveTo>
                  <a:lnTo>
                    <a:pt x="12700" y="289723"/>
                  </a:lnTo>
                  <a:cubicBezTo>
                    <a:pt x="5080" y="289723"/>
                    <a:pt x="0" y="297343"/>
                    <a:pt x="0" y="304963"/>
                  </a:cubicBezTo>
                  <a:lnTo>
                    <a:pt x="278130" y="3539653"/>
                  </a:lnTo>
                  <a:cubicBezTo>
                    <a:pt x="279400" y="3547273"/>
                    <a:pt x="285750" y="3552353"/>
                    <a:pt x="293370" y="3552353"/>
                  </a:cubicBezTo>
                  <a:lnTo>
                    <a:pt x="3662680" y="3261523"/>
                  </a:lnTo>
                  <a:cubicBezTo>
                    <a:pt x="3670300" y="3260253"/>
                    <a:pt x="3675380" y="3253903"/>
                    <a:pt x="3675380" y="3246283"/>
                  </a:cubicBezTo>
                  <a:lnTo>
                    <a:pt x="3397250" y="12863"/>
                  </a:lnTo>
                  <a:cubicBezTo>
                    <a:pt x="3395980" y="5243"/>
                    <a:pt x="3389630" y="-1107"/>
                    <a:pt x="3382010" y="163"/>
                  </a:cubicBezTo>
                  <a:close/>
                </a:path>
              </a:pathLst>
            </a:custGeom>
            <a:blipFill>
              <a:blip r:embed="rId3"/>
              <a:stretch>
                <a:fillRect l="-127400" t="-14367" r="-130199" b="-2981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-2540" y="172720"/>
              <a:ext cx="4295140" cy="4847590"/>
            </a:xfrm>
            <a:custGeom>
              <a:avLst/>
              <a:gdLst/>
              <a:ahLst/>
              <a:cxnLst/>
              <a:rect l="l" t="t" r="r" b="b"/>
              <a:pathLst>
                <a:path w="4295140" h="484759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8D9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2720" y="37846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4"/>
              <a:stretch>
                <a:fillRect l="-2801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70" y="177800"/>
              <a:ext cx="4305300" cy="4842510"/>
            </a:xfrm>
            <a:custGeom>
              <a:avLst/>
              <a:gdLst/>
              <a:ahLst/>
              <a:cxnLst/>
              <a:rect l="l" t="t" r="r" b="b"/>
              <a:pathLst>
                <a:path w="4305300" h="484251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5080" y="172720"/>
              <a:ext cx="4305300" cy="4519930"/>
            </a:xfrm>
            <a:custGeom>
              <a:avLst/>
              <a:gdLst/>
              <a:ahLst/>
              <a:cxnLst/>
              <a:rect l="l" t="t" r="r" b="b"/>
              <a:pathLst>
                <a:path w="4305300" h="451993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3409951" y="0"/>
              <a:ext cx="274319" cy="1045210"/>
            </a:xfrm>
            <a:custGeom>
              <a:avLst/>
              <a:gdLst/>
              <a:ahLst/>
              <a:cxnLst/>
              <a:rect l="l" t="t" r="r" b="b"/>
              <a:pathLst>
                <a:path w="274319" h="1045210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F8D9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3415028" y="15240"/>
              <a:ext cx="266700" cy="1032510"/>
            </a:xfrm>
            <a:custGeom>
              <a:avLst/>
              <a:gdLst/>
              <a:ahLst/>
              <a:cxnLst/>
              <a:rect l="l" t="t" r="r" b="b"/>
              <a:pathLst>
                <a:path w="266700" h="103251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E67F6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904875"/>
            <a:ext cx="2224854" cy="968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0"/>
              </a:lnSpc>
              <a:spcBef>
                <a:spcPct val="0"/>
              </a:spcBef>
            </a:pPr>
            <a:r>
              <a:rPr lang="en-US" sz="5593" spc="262">
                <a:solidFill>
                  <a:srgbClr val="479EAD"/>
                </a:solidFill>
                <a:latin typeface="Lovelo"/>
                <a:ea typeface="Lovelo"/>
                <a:cs typeface="Lovelo"/>
                <a:sym typeface="Lovelo"/>
              </a:rPr>
              <a:t>GOAL: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984399"/>
            <a:ext cx="4432548" cy="95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6"/>
              </a:lnSpc>
              <a:spcBef>
                <a:spcPct val="0"/>
              </a:spcBef>
            </a:pPr>
            <a:r>
              <a:rPr lang="en-US" sz="5533" spc="260">
                <a:solidFill>
                  <a:srgbClr val="479EAD"/>
                </a:solidFill>
                <a:latin typeface="Lovelo"/>
                <a:ea typeface="Lovelo"/>
                <a:cs typeface="Lovelo"/>
                <a:sym typeface="Lovelo"/>
              </a:rPr>
              <a:t>OBJECTIVES: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1787448"/>
            <a:ext cx="8936657" cy="1789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21"/>
              </a:lnSpc>
            </a:pPr>
            <a:r>
              <a:rPr lang="en-US" sz="3372" spc="15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To evaluate the SELFY as a mechanism for embedding person-centred care within diverse settings.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3098" y="5067300"/>
            <a:ext cx="9477789" cy="3967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spc="13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To determine the SELFY’s effects on staff, volunteers, patients and families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spc="13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To identify barriers and enablers influencing implementation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spc="13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To determine how the SELFY can be tailored to maximize patient-centred care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spc="13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To develop a minimum data set for routine use of non-medical information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1044709">
            <a:off x="1187950" y="570852"/>
            <a:ext cx="7872271" cy="9145297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BD4D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35161" r="-3516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311533" y="711078"/>
            <a:ext cx="7105489" cy="1856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6"/>
              </a:lnSpc>
              <a:spcBef>
                <a:spcPct val="0"/>
              </a:spcBef>
            </a:pPr>
            <a:r>
              <a:rPr lang="en-US" sz="5297" spc="248">
                <a:solidFill>
                  <a:srgbClr val="E67F6C"/>
                </a:solidFill>
                <a:latin typeface="Lovelo"/>
                <a:ea typeface="Lovelo"/>
                <a:cs typeface="Lovelo"/>
                <a:sym typeface="Lovelo"/>
              </a:rPr>
              <a:t>understanding the processes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22666" y="4731670"/>
            <a:ext cx="7283224" cy="1846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0"/>
              </a:lnSpc>
              <a:spcBef>
                <a:spcPct val="0"/>
              </a:spcBef>
            </a:pPr>
            <a:r>
              <a:rPr lang="en-US" sz="5300" spc="249">
                <a:solidFill>
                  <a:srgbClr val="E67F6C"/>
                </a:solidFill>
                <a:latin typeface="Lovelo"/>
                <a:ea typeface="Lovelo"/>
                <a:cs typeface="Lovelo"/>
                <a:sym typeface="Lovelo"/>
              </a:rPr>
              <a:t>understanding the outcomes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311533" y="2653382"/>
            <a:ext cx="6173624" cy="1682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1"/>
              </a:lnSpc>
            </a:pPr>
            <a:r>
              <a:rPr lang="en-US" sz="3193" spc="15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Iterative, continuous data generation to enable real-time learning and adaptation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11533" y="6632564"/>
            <a:ext cx="6181255" cy="2829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17"/>
              </a:lnSpc>
            </a:pPr>
            <a:r>
              <a:rPr lang="en-US" sz="3226" spc="15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End-of-project interviews and focus groups with interest holders (clinical and non-clinical staff, volunteers, and patients and family members)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72915" y="-298072"/>
            <a:ext cx="7498973" cy="9556372"/>
            <a:chOff x="0" y="0"/>
            <a:chExt cx="1975038" cy="2516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75038" cy="2516905"/>
            </a:xfrm>
            <a:custGeom>
              <a:avLst/>
              <a:gdLst/>
              <a:ahLst/>
              <a:cxnLst/>
              <a:rect l="l" t="t" r="r" b="b"/>
              <a:pathLst>
                <a:path w="1975038" h="2516905">
                  <a:moveTo>
                    <a:pt x="0" y="0"/>
                  </a:moveTo>
                  <a:lnTo>
                    <a:pt x="1975038" y="0"/>
                  </a:lnTo>
                  <a:lnTo>
                    <a:pt x="1975038" y="2516905"/>
                  </a:lnTo>
                  <a:lnTo>
                    <a:pt x="0" y="2516905"/>
                  </a:lnTo>
                  <a:close/>
                </a:path>
              </a:pathLst>
            </a:custGeom>
            <a:solidFill>
              <a:srgbClr val="E67F6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975038" cy="2574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786380" y="1633533"/>
            <a:ext cx="642938" cy="642938"/>
          </a:xfrm>
          <a:custGeom>
            <a:avLst/>
            <a:gdLst/>
            <a:ahLst/>
            <a:cxnLst/>
            <a:rect l="l" t="t" r="r" b="b"/>
            <a:pathLst>
              <a:path w="642938" h="642938">
                <a:moveTo>
                  <a:pt x="0" y="0"/>
                </a:moveTo>
                <a:lnTo>
                  <a:pt x="642938" y="0"/>
                </a:lnTo>
                <a:lnTo>
                  <a:pt x="642938" y="642938"/>
                </a:lnTo>
                <a:lnTo>
                  <a:pt x="0" y="6429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259300" y="7022096"/>
            <a:ext cx="1127601" cy="2236204"/>
          </a:xfrm>
          <a:custGeom>
            <a:avLst/>
            <a:gdLst/>
            <a:ahLst/>
            <a:cxnLst/>
            <a:rect l="l" t="t" r="r" b="b"/>
            <a:pathLst>
              <a:path w="1127601" h="2236204">
                <a:moveTo>
                  <a:pt x="0" y="0"/>
                </a:moveTo>
                <a:lnTo>
                  <a:pt x="1127601" y="0"/>
                </a:lnTo>
                <a:lnTo>
                  <a:pt x="1127601" y="2236204"/>
                </a:lnTo>
                <a:lnTo>
                  <a:pt x="0" y="22362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9831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0" y="7753877"/>
            <a:ext cx="427680" cy="3008846"/>
            <a:chOff x="0" y="0"/>
            <a:chExt cx="112640" cy="7924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640" cy="792453"/>
            </a:xfrm>
            <a:custGeom>
              <a:avLst/>
              <a:gdLst/>
              <a:ahLst/>
              <a:cxnLst/>
              <a:rect l="l" t="t" r="r" b="b"/>
              <a:pathLst>
                <a:path w="112640" h="792453">
                  <a:moveTo>
                    <a:pt x="0" y="0"/>
                  </a:moveTo>
                  <a:lnTo>
                    <a:pt x="112640" y="0"/>
                  </a:lnTo>
                  <a:lnTo>
                    <a:pt x="112640" y="792453"/>
                  </a:lnTo>
                  <a:lnTo>
                    <a:pt x="0" y="792453"/>
                  </a:lnTo>
                  <a:close/>
                </a:path>
              </a:pathLst>
            </a:custGeom>
            <a:solidFill>
              <a:srgbClr val="E67F6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12640" cy="8496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137476" y="6139143"/>
            <a:ext cx="6381362" cy="3429982"/>
          </a:xfrm>
          <a:custGeom>
            <a:avLst/>
            <a:gdLst/>
            <a:ahLst/>
            <a:cxnLst/>
            <a:rect l="l" t="t" r="r" b="b"/>
            <a:pathLst>
              <a:path w="6381362" h="3429982">
                <a:moveTo>
                  <a:pt x="0" y="0"/>
                </a:moveTo>
                <a:lnTo>
                  <a:pt x="6381362" y="0"/>
                </a:lnTo>
                <a:lnTo>
                  <a:pt x="6381362" y="3429982"/>
                </a:lnTo>
                <a:lnTo>
                  <a:pt x="0" y="34299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8688391" y="808253"/>
            <a:ext cx="9279533" cy="8760872"/>
            <a:chOff x="0" y="0"/>
            <a:chExt cx="1011446" cy="95491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11446" cy="954914"/>
            </a:xfrm>
            <a:custGeom>
              <a:avLst/>
              <a:gdLst/>
              <a:ahLst/>
              <a:cxnLst/>
              <a:rect l="l" t="t" r="r" b="b"/>
              <a:pathLst>
                <a:path w="1011446" h="954914">
                  <a:moveTo>
                    <a:pt x="0" y="0"/>
                  </a:moveTo>
                  <a:lnTo>
                    <a:pt x="1011446" y="0"/>
                  </a:lnTo>
                  <a:lnTo>
                    <a:pt x="1011446" y="954914"/>
                  </a:lnTo>
                  <a:lnTo>
                    <a:pt x="0" y="954914"/>
                  </a:lnTo>
                  <a:close/>
                </a:path>
              </a:pathLst>
            </a:custGeom>
            <a:blipFill>
              <a:blip r:embed="rId6"/>
              <a:stretch>
                <a:fillRect l="-12864" r="-12864"/>
              </a:stretch>
            </a:blipFill>
            <a:ln w="1143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77628" y="4139180"/>
            <a:ext cx="7387515" cy="221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22"/>
              </a:lnSpc>
              <a:spcBef>
                <a:spcPct val="0"/>
              </a:spcBef>
            </a:pPr>
            <a:r>
              <a:rPr lang="en-US" sz="6301" spc="-18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Who is the person in the bed?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7895" y="1064022"/>
            <a:ext cx="8576105" cy="264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95"/>
              </a:lnSpc>
              <a:spcBef>
                <a:spcPct val="0"/>
              </a:spcBef>
            </a:pPr>
            <a:r>
              <a:rPr lang="en-US" sz="7568" spc="-378">
                <a:solidFill>
                  <a:srgbClr val="457FAF"/>
                </a:solidFill>
                <a:latin typeface="Lovelo"/>
                <a:ea typeface="Lovelo"/>
                <a:cs typeface="Lovelo"/>
                <a:sym typeface="Lovelo"/>
              </a:rPr>
              <a:t>BRINGING IT BACK TO THE BEGINNING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88166" y="1855853"/>
            <a:ext cx="530045" cy="196628"/>
          </a:xfrm>
          <a:custGeom>
            <a:avLst/>
            <a:gdLst/>
            <a:ahLst/>
            <a:cxnLst/>
            <a:rect l="l" t="t" r="r" b="b"/>
            <a:pathLst>
              <a:path w="530045" h="196628">
                <a:moveTo>
                  <a:pt x="0" y="0"/>
                </a:moveTo>
                <a:lnTo>
                  <a:pt x="530045" y="0"/>
                </a:lnTo>
                <a:lnTo>
                  <a:pt x="530045" y="196628"/>
                </a:lnTo>
                <a:lnTo>
                  <a:pt x="0" y="1966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39698" r="-37016" b="-1296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8375856" y="-356776"/>
            <a:ext cx="1536288" cy="1536288"/>
          </a:xfrm>
          <a:custGeom>
            <a:avLst/>
            <a:gdLst/>
            <a:ahLst/>
            <a:cxnLst/>
            <a:rect l="l" t="t" r="r" b="b"/>
            <a:pathLst>
              <a:path w="1536288" h="1536288">
                <a:moveTo>
                  <a:pt x="0" y="0"/>
                </a:moveTo>
                <a:lnTo>
                  <a:pt x="1536288" y="0"/>
                </a:lnTo>
                <a:lnTo>
                  <a:pt x="1536288" y="1536288"/>
                </a:lnTo>
                <a:lnTo>
                  <a:pt x="0" y="153628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312077" y="1954167"/>
            <a:ext cx="7627178" cy="7627178"/>
          </a:xfrm>
          <a:custGeom>
            <a:avLst/>
            <a:gdLst/>
            <a:ahLst/>
            <a:cxnLst/>
            <a:rect l="l" t="t" r="r" b="b"/>
            <a:pathLst>
              <a:path w="2838450" h="2838450">
                <a:moveTo>
                  <a:pt x="0" y="0"/>
                </a:moveTo>
                <a:lnTo>
                  <a:pt x="2838450" y="0"/>
                </a:lnTo>
                <a:lnTo>
                  <a:pt x="2838450" y="2838450"/>
                </a:lnTo>
                <a:lnTo>
                  <a:pt x="0" y="283845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822238" y="1999744"/>
            <a:ext cx="7627178" cy="7627178"/>
            <a:chOff x="0" y="0"/>
            <a:chExt cx="812800" cy="812800"/>
          </a:xfrm>
        </p:grpSpPr>
        <p:sp>
          <p:nvSpPr>
            <p:cNvPr id="8" name="Freeform 8" descr="Upscale Image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3346" y="0"/>
                  </a:moveTo>
                  <a:lnTo>
                    <a:pt x="789454" y="0"/>
                  </a:lnTo>
                  <a:cubicBezTo>
                    <a:pt x="802348" y="0"/>
                    <a:pt x="812800" y="10452"/>
                    <a:pt x="812800" y="23346"/>
                  </a:cubicBezTo>
                  <a:lnTo>
                    <a:pt x="812800" y="789454"/>
                  </a:lnTo>
                  <a:cubicBezTo>
                    <a:pt x="812800" y="802348"/>
                    <a:pt x="802348" y="812800"/>
                    <a:pt x="789454" y="812800"/>
                  </a:cubicBezTo>
                  <a:lnTo>
                    <a:pt x="23346" y="812800"/>
                  </a:lnTo>
                  <a:cubicBezTo>
                    <a:pt x="10452" y="812800"/>
                    <a:pt x="0" y="802348"/>
                    <a:pt x="0" y="789454"/>
                  </a:cubicBezTo>
                  <a:lnTo>
                    <a:pt x="0" y="23346"/>
                  </a:lnTo>
                  <a:cubicBezTo>
                    <a:pt x="0" y="10452"/>
                    <a:pt x="10452" y="0"/>
                    <a:pt x="23346" y="0"/>
                  </a:cubicBezTo>
                  <a:close/>
                </a:path>
              </a:pathLst>
            </a:custGeom>
            <a:blipFill>
              <a:blip r:embed="rId7"/>
              <a:stretch>
                <a:fillRect t="-16703" b="-1670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48745" y="759260"/>
            <a:ext cx="15590509" cy="1096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57"/>
              </a:lnSpc>
              <a:spcBef>
                <a:spcPct val="0"/>
              </a:spcBef>
            </a:pPr>
            <a:r>
              <a:rPr lang="en-US" sz="6327" spc="-316">
                <a:solidFill>
                  <a:srgbClr val="479EAD"/>
                </a:solidFill>
                <a:latin typeface="Lovelo"/>
                <a:ea typeface="Lovelo"/>
                <a:cs typeface="Lovelo"/>
                <a:sym typeface="Lovelo"/>
              </a:rPr>
              <a:t>WHAT IF WE ASKED DIFFERENT QUESTIONS?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556424" y="981075"/>
            <a:ext cx="2204850" cy="340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754"/>
              </a:lnSpc>
              <a:spcBef>
                <a:spcPct val="0"/>
              </a:spcBef>
            </a:pPr>
            <a:r>
              <a:rPr lang="en-US" sz="1967" spc="9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05/13</a:t>
            </a:r>
          </a:p>
        </p:txBody>
      </p:sp>
      <p:pic>
        <p:nvPicPr>
          <p:cNvPr id="12" name="Online Media 11" title="Pipes and Drums">
            <a:hlinkClick r:id="" action="ppaction://media"/>
            <a:extLst>
              <a:ext uri="{FF2B5EF4-FFF2-40B4-BE49-F238E27FC236}">
                <a16:creationId xmlns:a16="http://schemas.microsoft.com/office/drawing/2014/main" id="{E02D5F43-7E98-A522-93A2-0BA57441E28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9525000" y="3013027"/>
            <a:ext cx="7086600" cy="560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4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6285" y="4063900"/>
            <a:ext cx="4635048" cy="9307741"/>
            <a:chOff x="0" y="0"/>
            <a:chExt cx="1220753" cy="24514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20753" cy="2451422"/>
            </a:xfrm>
            <a:custGeom>
              <a:avLst/>
              <a:gdLst/>
              <a:ahLst/>
              <a:cxnLst/>
              <a:rect l="l" t="t" r="r" b="b"/>
              <a:pathLst>
                <a:path w="1220753" h="2451422">
                  <a:moveTo>
                    <a:pt x="0" y="0"/>
                  </a:moveTo>
                  <a:lnTo>
                    <a:pt x="1220753" y="0"/>
                  </a:lnTo>
                  <a:lnTo>
                    <a:pt x="1220753" y="2451422"/>
                  </a:lnTo>
                  <a:lnTo>
                    <a:pt x="0" y="2451422"/>
                  </a:lnTo>
                  <a:close/>
                </a:path>
              </a:pathLst>
            </a:custGeom>
            <a:solidFill>
              <a:srgbClr val="F8D97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220753" cy="2508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027202" y="1689447"/>
            <a:ext cx="475459" cy="3890891"/>
            <a:chOff x="0" y="0"/>
            <a:chExt cx="125224" cy="10247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5224" cy="1024761"/>
            </a:xfrm>
            <a:custGeom>
              <a:avLst/>
              <a:gdLst/>
              <a:ahLst/>
              <a:cxnLst/>
              <a:rect l="l" t="t" r="r" b="b"/>
              <a:pathLst>
                <a:path w="125224" h="1024761">
                  <a:moveTo>
                    <a:pt x="0" y="0"/>
                  </a:moveTo>
                  <a:lnTo>
                    <a:pt x="125224" y="0"/>
                  </a:lnTo>
                  <a:lnTo>
                    <a:pt x="125224" y="1024761"/>
                  </a:lnTo>
                  <a:lnTo>
                    <a:pt x="0" y="1024761"/>
                  </a:lnTo>
                  <a:close/>
                </a:path>
              </a:pathLst>
            </a:custGeom>
            <a:solidFill>
              <a:srgbClr val="F8D97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25224" cy="1081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531468" y="6864280"/>
            <a:ext cx="3422720" cy="3422720"/>
          </a:xfrm>
          <a:custGeom>
            <a:avLst/>
            <a:gdLst/>
            <a:ahLst/>
            <a:cxnLst/>
            <a:rect l="l" t="t" r="r" b="b"/>
            <a:pathLst>
              <a:path w="3422720" h="3422720">
                <a:moveTo>
                  <a:pt x="0" y="0"/>
                </a:moveTo>
                <a:lnTo>
                  <a:pt x="3422720" y="0"/>
                </a:lnTo>
                <a:lnTo>
                  <a:pt x="3422720" y="3422720"/>
                </a:lnTo>
                <a:lnTo>
                  <a:pt x="0" y="34227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700000">
            <a:off x="5906725" y="1345951"/>
            <a:ext cx="2227148" cy="2227148"/>
          </a:xfrm>
          <a:custGeom>
            <a:avLst/>
            <a:gdLst/>
            <a:ahLst/>
            <a:cxnLst/>
            <a:rect l="l" t="t" r="r" b="b"/>
            <a:pathLst>
              <a:path w="2227148" h="2227148">
                <a:moveTo>
                  <a:pt x="0" y="0"/>
                </a:moveTo>
                <a:lnTo>
                  <a:pt x="2227148" y="0"/>
                </a:lnTo>
                <a:lnTo>
                  <a:pt x="2227148" y="2227148"/>
                </a:lnTo>
                <a:lnTo>
                  <a:pt x="0" y="22271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83298" y="1438840"/>
            <a:ext cx="968375" cy="1020685"/>
          </a:xfrm>
          <a:custGeom>
            <a:avLst/>
            <a:gdLst/>
            <a:ahLst/>
            <a:cxnLst/>
            <a:rect l="l" t="t" r="r" b="b"/>
            <a:pathLst>
              <a:path w="968375" h="1020685">
                <a:moveTo>
                  <a:pt x="0" y="0"/>
                </a:moveTo>
                <a:lnTo>
                  <a:pt x="968375" y="0"/>
                </a:lnTo>
                <a:lnTo>
                  <a:pt x="968375" y="1020685"/>
                </a:lnTo>
                <a:lnTo>
                  <a:pt x="0" y="10206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392415" y="9414484"/>
            <a:ext cx="872516" cy="872516"/>
          </a:xfrm>
          <a:custGeom>
            <a:avLst/>
            <a:gdLst/>
            <a:ahLst/>
            <a:cxnLst/>
            <a:rect l="l" t="t" r="r" b="b"/>
            <a:pathLst>
              <a:path w="872516" h="872516">
                <a:moveTo>
                  <a:pt x="0" y="0"/>
                </a:moveTo>
                <a:lnTo>
                  <a:pt x="872516" y="0"/>
                </a:lnTo>
                <a:lnTo>
                  <a:pt x="872516" y="872516"/>
                </a:lnTo>
                <a:lnTo>
                  <a:pt x="0" y="8725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28700" y="6733935"/>
            <a:ext cx="5798710" cy="3116807"/>
          </a:xfrm>
          <a:custGeom>
            <a:avLst/>
            <a:gdLst/>
            <a:ahLst/>
            <a:cxnLst/>
            <a:rect l="l" t="t" r="r" b="b"/>
            <a:pathLst>
              <a:path w="5798710" h="3116807">
                <a:moveTo>
                  <a:pt x="0" y="0"/>
                </a:moveTo>
                <a:lnTo>
                  <a:pt x="5798710" y="0"/>
                </a:lnTo>
                <a:lnTo>
                  <a:pt x="5798710" y="3116807"/>
                </a:lnTo>
                <a:lnTo>
                  <a:pt x="0" y="31168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151673" y="2332103"/>
            <a:ext cx="5868626" cy="6496471"/>
            <a:chOff x="0" y="0"/>
            <a:chExt cx="909204" cy="100647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09204" cy="1006473"/>
            </a:xfrm>
            <a:custGeom>
              <a:avLst/>
              <a:gdLst/>
              <a:ahLst/>
              <a:cxnLst/>
              <a:rect l="l" t="t" r="r" b="b"/>
              <a:pathLst>
                <a:path w="909204" h="1006473">
                  <a:moveTo>
                    <a:pt x="0" y="0"/>
                  </a:moveTo>
                  <a:lnTo>
                    <a:pt x="909204" y="0"/>
                  </a:lnTo>
                  <a:lnTo>
                    <a:pt x="909204" y="1006473"/>
                  </a:lnTo>
                  <a:lnTo>
                    <a:pt x="0" y="1006473"/>
                  </a:lnTo>
                  <a:close/>
                </a:path>
              </a:pathLst>
            </a:custGeom>
            <a:blipFill>
              <a:blip r:embed="rId8"/>
              <a:stretch>
                <a:fillRect l="-15057" r="-32719"/>
              </a:stretch>
            </a:blipFill>
            <a:ln w="1143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808640" y="3647472"/>
            <a:ext cx="9430221" cy="4384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650"/>
              </a:lnSpc>
              <a:spcBef>
                <a:spcPct val="0"/>
              </a:spcBef>
            </a:pPr>
            <a:r>
              <a:rPr lang="en-US" sz="8321" spc="-416">
                <a:solidFill>
                  <a:srgbClr val="457FAF"/>
                </a:solidFill>
                <a:latin typeface="Lovelo"/>
                <a:ea typeface="Lovelo"/>
                <a:cs typeface="Lovelo"/>
                <a:sym typeface="Lovelo"/>
              </a:rPr>
              <a:t>WHAT WOULD THIS LOOK LIKE IN YOUR SETTING?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25932" y="981075"/>
            <a:ext cx="4659442" cy="283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26"/>
              </a:lnSpc>
              <a:spcBef>
                <a:spcPct val="0"/>
              </a:spcBef>
            </a:pPr>
            <a:r>
              <a:rPr lang="en-US" sz="1590" spc="74">
                <a:solidFill>
                  <a:srgbClr val="42373D"/>
                </a:solidFill>
                <a:latin typeface="Arimo"/>
                <a:ea typeface="Arimo"/>
                <a:cs typeface="Arimo"/>
                <a:sym typeface="Arimo"/>
              </a:rPr>
              <a:t>SHARE, EXPLORE, LEARN, FOCUS ON YOU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1563" y="-959048"/>
            <a:ext cx="18609563" cy="12398621"/>
          </a:xfrm>
          <a:custGeom>
            <a:avLst/>
            <a:gdLst/>
            <a:ahLst/>
            <a:cxnLst/>
            <a:rect l="l" t="t" r="r" b="b"/>
            <a:pathLst>
              <a:path w="18609563" h="12398621">
                <a:moveTo>
                  <a:pt x="0" y="0"/>
                </a:moveTo>
                <a:lnTo>
                  <a:pt x="18609563" y="0"/>
                </a:lnTo>
                <a:lnTo>
                  <a:pt x="18609563" y="12398621"/>
                </a:lnTo>
                <a:lnTo>
                  <a:pt x="0" y="12398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187938">
            <a:off x="4580381" y="4268974"/>
            <a:ext cx="4516075" cy="5246370"/>
            <a:chOff x="0" y="0"/>
            <a:chExt cx="546608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A0B4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t="-19528" b="-1952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360576">
            <a:off x="148674" y="-172047"/>
            <a:ext cx="4516075" cy="5246370"/>
            <a:chOff x="0" y="0"/>
            <a:chExt cx="546608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8D9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l="-8407" r="-840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620921">
            <a:off x="-253584" y="5239034"/>
            <a:ext cx="4516075" cy="5246370"/>
            <a:chOff x="0" y="0"/>
            <a:chExt cx="546608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BD4D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l="-20865" t="-9381" r="-12993" b="-767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-340664">
            <a:off x="13667247" y="-172047"/>
            <a:ext cx="4516075" cy="5246370"/>
            <a:chOff x="0" y="0"/>
            <a:chExt cx="546608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E67F6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6"/>
              <a:stretch>
                <a:fillRect t="-28267" b="-2826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 rot="-1125224">
            <a:off x="8815933" y="4736204"/>
            <a:ext cx="4516075" cy="5246370"/>
            <a:chOff x="0" y="0"/>
            <a:chExt cx="546608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8D9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t="-19354" b="-1935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 rot="1213369">
            <a:off x="13813883" y="5348865"/>
            <a:ext cx="4516075" cy="5246370"/>
            <a:chOff x="0" y="0"/>
            <a:chExt cx="546608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479E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8"/>
              <a:stretch>
                <a:fillRect t="-19040" b="-611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TextBox 32"/>
          <p:cNvSpPr txBox="1"/>
          <p:nvPr/>
        </p:nvSpPr>
        <p:spPr>
          <a:xfrm rot="185664">
            <a:off x="5507859" y="8497000"/>
            <a:ext cx="2467279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b="1" spc="112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Cyndi Corbett</a:t>
            </a:r>
          </a:p>
        </p:txBody>
      </p:sp>
      <p:sp>
        <p:nvSpPr>
          <p:cNvPr id="33" name="TextBox 33"/>
          <p:cNvSpPr txBox="1"/>
          <p:nvPr/>
        </p:nvSpPr>
        <p:spPr>
          <a:xfrm rot="-1388473">
            <a:off x="920745" y="3805650"/>
            <a:ext cx="4153534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b="1" spc="112">
                <a:solidFill>
                  <a:srgbClr val="479EAD"/>
                </a:solidFill>
                <a:latin typeface="Arimo Bold"/>
                <a:ea typeface="Arimo Bold"/>
                <a:cs typeface="Arimo Bold"/>
                <a:sym typeface="Arimo Bold"/>
              </a:rPr>
              <a:t>Dr. Mary Ellen Macdonald</a:t>
            </a:r>
          </a:p>
        </p:txBody>
      </p:sp>
      <p:sp>
        <p:nvSpPr>
          <p:cNvPr id="34" name="TextBox 34"/>
          <p:cNvSpPr txBox="1"/>
          <p:nvPr/>
        </p:nvSpPr>
        <p:spPr>
          <a:xfrm rot="616634">
            <a:off x="40436" y="9401316"/>
            <a:ext cx="3297229" cy="749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5"/>
              </a:lnSpc>
            </a:pPr>
            <a:r>
              <a:rPr lang="en-US" sz="2399" b="1" spc="112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Dr. Anne Frances D’Intino</a:t>
            </a:r>
          </a:p>
        </p:txBody>
      </p:sp>
      <p:sp>
        <p:nvSpPr>
          <p:cNvPr id="35" name="TextBox 35"/>
          <p:cNvSpPr txBox="1"/>
          <p:nvPr/>
        </p:nvSpPr>
        <p:spPr>
          <a:xfrm rot="-1121916">
            <a:off x="9796521" y="8766464"/>
            <a:ext cx="3835416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 b="1" spc="112">
                <a:solidFill>
                  <a:srgbClr val="479EAD"/>
                </a:solidFill>
                <a:latin typeface="Arimo Bold"/>
                <a:ea typeface="Arimo Bold"/>
                <a:cs typeface="Arimo Bold"/>
                <a:sym typeface="Arimo Bold"/>
              </a:rPr>
              <a:t>Lisa McNeil-Campbell</a:t>
            </a:r>
          </a:p>
        </p:txBody>
      </p:sp>
      <p:sp>
        <p:nvSpPr>
          <p:cNvPr id="36" name="TextBox 36"/>
          <p:cNvSpPr txBox="1"/>
          <p:nvPr/>
        </p:nvSpPr>
        <p:spPr>
          <a:xfrm rot="-337018">
            <a:off x="14061202" y="4037656"/>
            <a:ext cx="3753933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 spc="112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Dr. Logan Lawrence</a:t>
            </a:r>
          </a:p>
        </p:txBody>
      </p:sp>
      <p:sp>
        <p:nvSpPr>
          <p:cNvPr id="37" name="TextBox 37"/>
          <p:cNvSpPr txBox="1"/>
          <p:nvPr/>
        </p:nvSpPr>
        <p:spPr>
          <a:xfrm rot="1241547">
            <a:off x="13420577" y="9254665"/>
            <a:ext cx="2754127" cy="40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 b="1" spc="108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Mary Delaney</a:t>
            </a:r>
          </a:p>
        </p:txBody>
      </p:sp>
      <p:grpSp>
        <p:nvGrpSpPr>
          <p:cNvPr id="38" name="Group 38"/>
          <p:cNvGrpSpPr>
            <a:grpSpLocks noChangeAspect="1"/>
          </p:cNvGrpSpPr>
          <p:nvPr/>
        </p:nvGrpSpPr>
        <p:grpSpPr>
          <a:xfrm rot="485953">
            <a:off x="7359169" y="-394835"/>
            <a:ext cx="4516075" cy="5246370"/>
            <a:chOff x="0" y="0"/>
            <a:chExt cx="5466080" cy="63500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5438261" cy="6348730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BD4D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9"/>
              <a:stretch>
                <a:fillRect t="-343" b="-3871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" name="TextBox 43"/>
          <p:cNvSpPr txBox="1"/>
          <p:nvPr/>
        </p:nvSpPr>
        <p:spPr>
          <a:xfrm rot="453228">
            <a:off x="7600067" y="3628665"/>
            <a:ext cx="3095378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b="1" spc="112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Lynette Sawchuk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10823" y="-298072"/>
            <a:ext cx="5261065" cy="10883143"/>
            <a:chOff x="0" y="0"/>
            <a:chExt cx="1385630" cy="28663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5630" cy="2866342"/>
            </a:xfrm>
            <a:custGeom>
              <a:avLst/>
              <a:gdLst/>
              <a:ahLst/>
              <a:cxnLst/>
              <a:rect l="l" t="t" r="r" b="b"/>
              <a:pathLst>
                <a:path w="1385630" h="2866342">
                  <a:moveTo>
                    <a:pt x="0" y="0"/>
                  </a:moveTo>
                  <a:lnTo>
                    <a:pt x="1385630" y="0"/>
                  </a:lnTo>
                  <a:lnTo>
                    <a:pt x="1385630" y="2866342"/>
                  </a:lnTo>
                  <a:lnTo>
                    <a:pt x="0" y="2866342"/>
                  </a:lnTo>
                  <a:close/>
                </a:path>
              </a:pathLst>
            </a:custGeom>
            <a:solidFill>
              <a:srgbClr val="E67F6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385630" cy="2923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12292269" y="9196655"/>
            <a:ext cx="2437108" cy="1154348"/>
          </a:xfrm>
          <a:custGeom>
            <a:avLst/>
            <a:gdLst/>
            <a:ahLst/>
            <a:cxnLst/>
            <a:rect l="l" t="t" r="r" b="b"/>
            <a:pathLst>
              <a:path w="2437108" h="1154348">
                <a:moveTo>
                  <a:pt x="0" y="1154349"/>
                </a:moveTo>
                <a:lnTo>
                  <a:pt x="2437108" y="1154349"/>
                </a:lnTo>
                <a:lnTo>
                  <a:pt x="2437108" y="0"/>
                </a:lnTo>
                <a:lnTo>
                  <a:pt x="0" y="0"/>
                </a:lnTo>
                <a:lnTo>
                  <a:pt x="0" y="1154349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b="-1111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887541" y="-475626"/>
            <a:ext cx="1837623" cy="1146217"/>
          </a:xfrm>
          <a:custGeom>
            <a:avLst/>
            <a:gdLst/>
            <a:ahLst/>
            <a:cxnLst/>
            <a:rect l="l" t="t" r="r" b="b"/>
            <a:pathLst>
              <a:path w="1837623" h="1146217">
                <a:moveTo>
                  <a:pt x="0" y="0"/>
                </a:moveTo>
                <a:lnTo>
                  <a:pt x="1837623" y="0"/>
                </a:lnTo>
                <a:lnTo>
                  <a:pt x="1837623" y="1146217"/>
                </a:lnTo>
                <a:lnTo>
                  <a:pt x="0" y="11462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122332" y="3396868"/>
            <a:ext cx="373031" cy="3493265"/>
            <a:chOff x="0" y="0"/>
            <a:chExt cx="98247" cy="92003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247" cy="920037"/>
            </a:xfrm>
            <a:custGeom>
              <a:avLst/>
              <a:gdLst/>
              <a:ahLst/>
              <a:cxnLst/>
              <a:rect l="l" t="t" r="r" b="b"/>
              <a:pathLst>
                <a:path w="98247" h="920037">
                  <a:moveTo>
                    <a:pt x="0" y="0"/>
                  </a:moveTo>
                  <a:lnTo>
                    <a:pt x="98247" y="0"/>
                  </a:lnTo>
                  <a:lnTo>
                    <a:pt x="98247" y="920037"/>
                  </a:lnTo>
                  <a:lnTo>
                    <a:pt x="0" y="920037"/>
                  </a:lnTo>
                  <a:close/>
                </a:path>
              </a:pathLst>
            </a:custGeom>
            <a:solidFill>
              <a:srgbClr val="E67F6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98247" cy="9771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336719" y="1902734"/>
            <a:ext cx="6439409" cy="4290256"/>
          </a:xfrm>
          <a:custGeom>
            <a:avLst/>
            <a:gdLst/>
            <a:ahLst/>
            <a:cxnLst/>
            <a:rect l="l" t="t" r="r" b="b"/>
            <a:pathLst>
              <a:path w="6439409" h="4290256">
                <a:moveTo>
                  <a:pt x="0" y="0"/>
                </a:moveTo>
                <a:lnTo>
                  <a:pt x="6439409" y="0"/>
                </a:lnTo>
                <a:lnTo>
                  <a:pt x="6439409" y="4290256"/>
                </a:lnTo>
                <a:lnTo>
                  <a:pt x="0" y="4290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75474" y="521081"/>
            <a:ext cx="9244838" cy="9244838"/>
          </a:xfrm>
          <a:custGeom>
            <a:avLst/>
            <a:gdLst/>
            <a:ahLst/>
            <a:cxnLst/>
            <a:rect l="l" t="t" r="r" b="b"/>
            <a:pathLst>
              <a:path w="9244838" h="9244838">
                <a:moveTo>
                  <a:pt x="0" y="0"/>
                </a:moveTo>
                <a:lnTo>
                  <a:pt x="9244837" y="0"/>
                </a:lnTo>
                <a:lnTo>
                  <a:pt x="9244837" y="9244838"/>
                </a:lnTo>
                <a:lnTo>
                  <a:pt x="0" y="92448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5630" y="6014380"/>
            <a:ext cx="4355223" cy="3071160"/>
          </a:xfrm>
          <a:custGeom>
            <a:avLst/>
            <a:gdLst/>
            <a:ahLst/>
            <a:cxnLst/>
            <a:rect l="l" t="t" r="r" b="b"/>
            <a:pathLst>
              <a:path w="4355223" h="3071160">
                <a:moveTo>
                  <a:pt x="0" y="0"/>
                </a:moveTo>
                <a:lnTo>
                  <a:pt x="4355223" y="0"/>
                </a:lnTo>
                <a:lnTo>
                  <a:pt x="4355223" y="3071160"/>
                </a:lnTo>
                <a:lnTo>
                  <a:pt x="0" y="3071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505713" y="5601914"/>
            <a:ext cx="4782287" cy="4782287"/>
            <a:chOff x="0" y="0"/>
            <a:chExt cx="558800" cy="558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8800" cy="558800"/>
            </a:xfrm>
            <a:custGeom>
              <a:avLst/>
              <a:gdLst/>
              <a:ahLst/>
              <a:cxnLst/>
              <a:rect l="l" t="t" r="r" b="b"/>
              <a:pathLst>
                <a:path w="558800" h="558800">
                  <a:moveTo>
                    <a:pt x="0" y="558800"/>
                  </a:moveTo>
                  <a:cubicBezTo>
                    <a:pt x="0" y="411634"/>
                    <a:pt x="59606" y="267731"/>
                    <a:pt x="163669" y="163669"/>
                  </a:cubicBezTo>
                  <a:cubicBezTo>
                    <a:pt x="267731" y="59606"/>
                    <a:pt x="411634" y="0"/>
                    <a:pt x="558800" y="0"/>
                  </a:cubicBezTo>
                  <a:lnTo>
                    <a:pt x="558800" y="558800"/>
                  </a:lnTo>
                  <a:lnTo>
                    <a:pt x="0" y="558800"/>
                  </a:lnTo>
                  <a:close/>
                </a:path>
              </a:pathLst>
            </a:custGeom>
            <a:solidFill>
              <a:srgbClr val="BD4D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65100" y="107950"/>
              <a:ext cx="393700" cy="450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225474" y="0"/>
            <a:ext cx="4852962" cy="4852962"/>
            <a:chOff x="0" y="0"/>
            <a:chExt cx="558800" cy="558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8800" cy="558800"/>
            </a:xfrm>
            <a:custGeom>
              <a:avLst/>
              <a:gdLst/>
              <a:ahLst/>
              <a:cxnLst/>
              <a:rect l="l" t="t" r="r" b="b"/>
              <a:pathLst>
                <a:path w="558800" h="558800">
                  <a:moveTo>
                    <a:pt x="0" y="558800"/>
                  </a:moveTo>
                  <a:cubicBezTo>
                    <a:pt x="0" y="411634"/>
                    <a:pt x="59606" y="267731"/>
                    <a:pt x="163669" y="163669"/>
                  </a:cubicBezTo>
                  <a:cubicBezTo>
                    <a:pt x="267731" y="59606"/>
                    <a:pt x="411634" y="0"/>
                    <a:pt x="558800" y="0"/>
                  </a:cubicBezTo>
                  <a:lnTo>
                    <a:pt x="558800" y="558800"/>
                  </a:lnTo>
                  <a:lnTo>
                    <a:pt x="0" y="558800"/>
                  </a:lnTo>
                  <a:close/>
                </a:path>
              </a:pathLst>
            </a:custGeom>
            <a:solidFill>
              <a:srgbClr val="F8D9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65100" y="107950"/>
              <a:ext cx="393700" cy="450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9420294"/>
            <a:ext cx="5803141" cy="963907"/>
            <a:chOff x="0" y="0"/>
            <a:chExt cx="1528399" cy="25386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28399" cy="253869"/>
            </a:xfrm>
            <a:custGeom>
              <a:avLst/>
              <a:gdLst/>
              <a:ahLst/>
              <a:cxnLst/>
              <a:rect l="l" t="t" r="r" b="b"/>
              <a:pathLst>
                <a:path w="1528399" h="253869">
                  <a:moveTo>
                    <a:pt x="1325199" y="0"/>
                  </a:moveTo>
                  <a:lnTo>
                    <a:pt x="0" y="0"/>
                  </a:lnTo>
                  <a:lnTo>
                    <a:pt x="203200" y="253869"/>
                  </a:lnTo>
                  <a:lnTo>
                    <a:pt x="1528399" y="253869"/>
                  </a:lnTo>
                  <a:lnTo>
                    <a:pt x="1325199" y="0"/>
                  </a:lnTo>
                  <a:close/>
                </a:path>
              </a:pathLst>
            </a:custGeom>
            <a:solidFill>
              <a:srgbClr val="479E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57150"/>
              <a:ext cx="1325199" cy="311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261991" y="1585867"/>
            <a:ext cx="5106293" cy="1509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33"/>
              </a:lnSpc>
              <a:spcBef>
                <a:spcPct val="0"/>
              </a:spcBef>
            </a:pPr>
            <a:r>
              <a:rPr lang="en-US" sz="8809" spc="414">
                <a:solidFill>
                  <a:srgbClr val="E67F6C"/>
                </a:solidFill>
                <a:latin typeface="Lovelo"/>
                <a:ea typeface="Lovelo"/>
                <a:cs typeface="Lovelo"/>
                <a:sym typeface="Lovelo"/>
              </a:rPr>
              <a:t>FUNDING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239167" y="3218552"/>
            <a:ext cx="13151941" cy="1634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4"/>
              </a:lnSpc>
            </a:pPr>
            <a:r>
              <a:rPr lang="en-US" sz="4653" b="1" spc="218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QEII Translating Research into Care (TRIC)</a:t>
            </a:r>
          </a:p>
          <a:p>
            <a:pPr algn="ctr">
              <a:lnSpc>
                <a:spcPts val="6514"/>
              </a:lnSpc>
              <a:spcBef>
                <a:spcPct val="0"/>
              </a:spcBef>
            </a:pPr>
            <a:r>
              <a:rPr lang="en-US" sz="4653" b="1" spc="218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Planning Grant &amp; Implementation Grant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80871" y="-646221"/>
            <a:ext cx="2018996" cy="1095305"/>
          </a:xfrm>
          <a:custGeom>
            <a:avLst/>
            <a:gdLst/>
            <a:ahLst/>
            <a:cxnLst/>
            <a:rect l="l" t="t" r="r" b="b"/>
            <a:pathLst>
              <a:path w="2018996" h="1095305">
                <a:moveTo>
                  <a:pt x="0" y="0"/>
                </a:moveTo>
                <a:lnTo>
                  <a:pt x="2018996" y="0"/>
                </a:lnTo>
                <a:lnTo>
                  <a:pt x="2018996" y="1095305"/>
                </a:lnTo>
                <a:lnTo>
                  <a:pt x="0" y="10953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75116">
            <a:off x="-2251276" y="319949"/>
            <a:ext cx="13380129" cy="10035097"/>
          </a:xfrm>
          <a:custGeom>
            <a:avLst/>
            <a:gdLst/>
            <a:ahLst/>
            <a:cxnLst/>
            <a:rect l="l" t="t" r="r" b="b"/>
            <a:pathLst>
              <a:path w="13380129" h="10035097">
                <a:moveTo>
                  <a:pt x="0" y="0"/>
                </a:moveTo>
                <a:lnTo>
                  <a:pt x="13380130" y="0"/>
                </a:lnTo>
                <a:lnTo>
                  <a:pt x="13380130" y="10035097"/>
                </a:lnTo>
                <a:lnTo>
                  <a:pt x="0" y="1003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845866" y="2701290"/>
            <a:ext cx="7600656" cy="2442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64"/>
              </a:lnSpc>
              <a:spcBef>
                <a:spcPct val="0"/>
              </a:spcBef>
            </a:pPr>
            <a:r>
              <a:rPr lang="en-US" sz="6974" spc="-278">
                <a:solidFill>
                  <a:srgbClr val="BD4D84"/>
                </a:solidFill>
                <a:latin typeface="Lovelo"/>
                <a:ea typeface="Lovelo"/>
                <a:cs typeface="Lovelo"/>
                <a:sym typeface="Lovelo"/>
              </a:rPr>
              <a:t>THE HEART OF THE PROBLEM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963832" y="5603473"/>
            <a:ext cx="7482691" cy="142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76"/>
              </a:lnSpc>
              <a:spcBef>
                <a:spcPct val="0"/>
              </a:spcBef>
            </a:pPr>
            <a:r>
              <a:rPr lang="en-US" sz="4054">
                <a:solidFill>
                  <a:srgbClr val="594F55"/>
                </a:solidFill>
                <a:latin typeface="Arimo"/>
                <a:ea typeface="Arimo"/>
                <a:cs typeface="Arimo"/>
                <a:sym typeface="Arimo"/>
              </a:rPr>
              <a:t>Person-centered care is the ideal, but not always the reality.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556424" y="981075"/>
            <a:ext cx="2204850" cy="349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798"/>
              </a:lnSpc>
              <a:spcBef>
                <a:spcPct val="0"/>
              </a:spcBef>
            </a:pPr>
            <a:r>
              <a:rPr lang="en-US" sz="1998" spc="93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03/13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5802033" y="4083417"/>
            <a:ext cx="1133436" cy="1698404"/>
          </a:xfrm>
          <a:custGeom>
            <a:avLst/>
            <a:gdLst/>
            <a:ahLst/>
            <a:cxnLst/>
            <a:rect l="l" t="t" r="r" b="b"/>
            <a:pathLst>
              <a:path w="1133436" h="1698404">
                <a:moveTo>
                  <a:pt x="0" y="0"/>
                </a:moveTo>
                <a:lnTo>
                  <a:pt x="1133436" y="0"/>
                </a:lnTo>
                <a:lnTo>
                  <a:pt x="1133436" y="1698404"/>
                </a:lnTo>
                <a:lnTo>
                  <a:pt x="0" y="16984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574" r="-41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1389649" y="1029818"/>
            <a:ext cx="1133436" cy="1698404"/>
          </a:xfrm>
          <a:custGeom>
            <a:avLst/>
            <a:gdLst/>
            <a:ahLst/>
            <a:cxnLst/>
            <a:rect l="l" t="t" r="r" b="b"/>
            <a:pathLst>
              <a:path w="1133436" h="1698404">
                <a:moveTo>
                  <a:pt x="0" y="0"/>
                </a:moveTo>
                <a:lnTo>
                  <a:pt x="1133437" y="0"/>
                </a:lnTo>
                <a:lnTo>
                  <a:pt x="1133437" y="1698404"/>
                </a:lnTo>
                <a:lnTo>
                  <a:pt x="0" y="16984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574" r="-41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072113" y="7211849"/>
            <a:ext cx="1548090" cy="3072488"/>
          </a:xfrm>
          <a:custGeom>
            <a:avLst/>
            <a:gdLst/>
            <a:ahLst/>
            <a:cxnLst/>
            <a:rect l="l" t="t" r="r" b="b"/>
            <a:pathLst>
              <a:path w="1548090" h="3072488">
                <a:moveTo>
                  <a:pt x="0" y="0"/>
                </a:moveTo>
                <a:lnTo>
                  <a:pt x="1548090" y="0"/>
                </a:lnTo>
                <a:lnTo>
                  <a:pt x="1548090" y="3072488"/>
                </a:lnTo>
                <a:lnTo>
                  <a:pt x="0" y="307248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984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217952" y="817819"/>
            <a:ext cx="10972800" cy="8229600"/>
          </a:xfrm>
          <a:custGeom>
            <a:avLst/>
            <a:gdLst/>
            <a:ahLst/>
            <a:cxnLst/>
            <a:rect l="l" t="t" r="r" b="b"/>
            <a:pathLst>
              <a:path w="10972800" h="8229600">
                <a:moveTo>
                  <a:pt x="0" y="0"/>
                </a:moveTo>
                <a:lnTo>
                  <a:pt x="10972800" y="0"/>
                </a:lnTo>
                <a:lnTo>
                  <a:pt x="109728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1556696"/>
            <a:ext cx="7824625" cy="3257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091"/>
              </a:lnSpc>
              <a:spcBef>
                <a:spcPct val="0"/>
              </a:spcBef>
            </a:pPr>
            <a:r>
              <a:rPr lang="en-US" sz="9350" spc="-467">
                <a:solidFill>
                  <a:srgbClr val="F8D975"/>
                </a:solidFill>
                <a:latin typeface="Lovelo"/>
                <a:ea typeface="Lovelo"/>
                <a:cs typeface="Lovelo"/>
                <a:sym typeface="Lovelo"/>
              </a:rPr>
              <a:t>WHAT GETS IN THE WAY?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1708" y="4827844"/>
            <a:ext cx="7893345" cy="3283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4836" lvl="1" indent="-402418" algn="l">
              <a:lnSpc>
                <a:spcPts val="5218"/>
              </a:lnSpc>
              <a:buFont typeface="Arial"/>
              <a:buChar char="•"/>
            </a:pPr>
            <a:r>
              <a:rPr lang="en-US" sz="3727" spc="17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No practical tools for personhood.</a:t>
            </a:r>
          </a:p>
          <a:p>
            <a:pPr marL="804836" lvl="1" indent="-402418" algn="l">
              <a:lnSpc>
                <a:spcPts val="5218"/>
              </a:lnSpc>
              <a:buFont typeface="Arial"/>
              <a:buChar char="•"/>
            </a:pPr>
            <a:r>
              <a:rPr lang="en-US" sz="3727" spc="17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Documentation prioritizes medical information, not identity.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72915" y="-298072"/>
            <a:ext cx="7498973" cy="9556372"/>
            <a:chOff x="0" y="0"/>
            <a:chExt cx="1975038" cy="2516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75038" cy="2516905"/>
            </a:xfrm>
            <a:custGeom>
              <a:avLst/>
              <a:gdLst/>
              <a:ahLst/>
              <a:cxnLst/>
              <a:rect l="l" t="t" r="r" b="b"/>
              <a:pathLst>
                <a:path w="1975038" h="2516905">
                  <a:moveTo>
                    <a:pt x="0" y="0"/>
                  </a:moveTo>
                  <a:lnTo>
                    <a:pt x="1975038" y="0"/>
                  </a:lnTo>
                  <a:lnTo>
                    <a:pt x="1975038" y="2516905"/>
                  </a:lnTo>
                  <a:lnTo>
                    <a:pt x="0" y="2516905"/>
                  </a:lnTo>
                  <a:close/>
                </a:path>
              </a:pathLst>
            </a:custGeom>
            <a:solidFill>
              <a:srgbClr val="E67F6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975038" cy="2574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786380" y="1633533"/>
            <a:ext cx="642938" cy="642938"/>
          </a:xfrm>
          <a:custGeom>
            <a:avLst/>
            <a:gdLst/>
            <a:ahLst/>
            <a:cxnLst/>
            <a:rect l="l" t="t" r="r" b="b"/>
            <a:pathLst>
              <a:path w="642938" h="642938">
                <a:moveTo>
                  <a:pt x="0" y="0"/>
                </a:moveTo>
                <a:lnTo>
                  <a:pt x="642938" y="0"/>
                </a:lnTo>
                <a:lnTo>
                  <a:pt x="642938" y="642938"/>
                </a:lnTo>
                <a:lnTo>
                  <a:pt x="0" y="6429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259300" y="7022096"/>
            <a:ext cx="1127601" cy="2236204"/>
          </a:xfrm>
          <a:custGeom>
            <a:avLst/>
            <a:gdLst/>
            <a:ahLst/>
            <a:cxnLst/>
            <a:rect l="l" t="t" r="r" b="b"/>
            <a:pathLst>
              <a:path w="1127601" h="2236204">
                <a:moveTo>
                  <a:pt x="0" y="0"/>
                </a:moveTo>
                <a:lnTo>
                  <a:pt x="1127601" y="0"/>
                </a:lnTo>
                <a:lnTo>
                  <a:pt x="1127601" y="2236204"/>
                </a:lnTo>
                <a:lnTo>
                  <a:pt x="0" y="22362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9831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0" y="7753877"/>
            <a:ext cx="427680" cy="3008846"/>
            <a:chOff x="0" y="0"/>
            <a:chExt cx="112640" cy="7924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640" cy="792453"/>
            </a:xfrm>
            <a:custGeom>
              <a:avLst/>
              <a:gdLst/>
              <a:ahLst/>
              <a:cxnLst/>
              <a:rect l="l" t="t" r="r" b="b"/>
              <a:pathLst>
                <a:path w="112640" h="792453">
                  <a:moveTo>
                    <a:pt x="0" y="0"/>
                  </a:moveTo>
                  <a:lnTo>
                    <a:pt x="112640" y="0"/>
                  </a:lnTo>
                  <a:lnTo>
                    <a:pt x="112640" y="792453"/>
                  </a:lnTo>
                  <a:lnTo>
                    <a:pt x="0" y="792453"/>
                  </a:lnTo>
                  <a:close/>
                </a:path>
              </a:pathLst>
            </a:custGeom>
            <a:solidFill>
              <a:srgbClr val="E67F6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12640" cy="8496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137476" y="6139143"/>
            <a:ext cx="6381362" cy="3429982"/>
          </a:xfrm>
          <a:custGeom>
            <a:avLst/>
            <a:gdLst/>
            <a:ahLst/>
            <a:cxnLst/>
            <a:rect l="l" t="t" r="r" b="b"/>
            <a:pathLst>
              <a:path w="6381362" h="3429982">
                <a:moveTo>
                  <a:pt x="0" y="0"/>
                </a:moveTo>
                <a:lnTo>
                  <a:pt x="6381362" y="0"/>
                </a:lnTo>
                <a:lnTo>
                  <a:pt x="6381362" y="3429982"/>
                </a:lnTo>
                <a:lnTo>
                  <a:pt x="0" y="34299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0258555" y="2158618"/>
            <a:ext cx="6528571" cy="6163669"/>
            <a:chOff x="0" y="0"/>
            <a:chExt cx="1011446" cy="95491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11446" cy="954914"/>
            </a:xfrm>
            <a:custGeom>
              <a:avLst/>
              <a:gdLst/>
              <a:ahLst/>
              <a:cxnLst/>
              <a:rect l="l" t="t" r="r" b="b"/>
              <a:pathLst>
                <a:path w="1011446" h="954914">
                  <a:moveTo>
                    <a:pt x="0" y="0"/>
                  </a:moveTo>
                  <a:lnTo>
                    <a:pt x="1011446" y="0"/>
                  </a:lnTo>
                  <a:lnTo>
                    <a:pt x="1011446" y="954914"/>
                  </a:lnTo>
                  <a:lnTo>
                    <a:pt x="0" y="954914"/>
                  </a:lnTo>
                  <a:close/>
                </a:path>
              </a:pathLst>
            </a:custGeom>
            <a:blipFill>
              <a:blip r:embed="rId6"/>
              <a:stretch>
                <a:fillRect l="-20852" r="-20852"/>
              </a:stretch>
            </a:blipFill>
            <a:ln w="1143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83180" y="5270780"/>
            <a:ext cx="8188943" cy="141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95"/>
              </a:lnSpc>
              <a:spcBef>
                <a:spcPct val="0"/>
              </a:spcBef>
            </a:pPr>
            <a:r>
              <a:rPr lang="en-US" sz="8139" b="1" spc="-244">
                <a:solidFill>
                  <a:srgbClr val="F8D975"/>
                </a:solidFill>
                <a:latin typeface="Arimo Bold"/>
                <a:ea typeface="Arimo Bold"/>
                <a:cs typeface="Arimo Bold"/>
                <a:sym typeface="Arimo Bold"/>
              </a:rPr>
              <a:t>The SELFY Story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3180" y="2399408"/>
            <a:ext cx="8634690" cy="2575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311"/>
              </a:lnSpc>
              <a:spcBef>
                <a:spcPct val="0"/>
              </a:spcBef>
            </a:pPr>
            <a:r>
              <a:rPr lang="en-US" sz="7365" spc="-220">
                <a:solidFill>
                  <a:srgbClr val="479EAD"/>
                </a:solidFill>
                <a:latin typeface="Lovelo"/>
                <a:ea typeface="Lovelo"/>
                <a:cs typeface="Lovelo"/>
                <a:sym typeface="Lovelo"/>
              </a:rPr>
              <a:t>WHO IS THE PERSON IN THE BED?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88928" y="-177736"/>
            <a:ext cx="5302595" cy="9084558"/>
            <a:chOff x="0" y="0"/>
            <a:chExt cx="1396568" cy="23926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6568" cy="2392641"/>
            </a:xfrm>
            <a:custGeom>
              <a:avLst/>
              <a:gdLst/>
              <a:ahLst/>
              <a:cxnLst/>
              <a:rect l="l" t="t" r="r" b="b"/>
              <a:pathLst>
                <a:path w="1396568" h="2392641">
                  <a:moveTo>
                    <a:pt x="0" y="0"/>
                  </a:moveTo>
                  <a:lnTo>
                    <a:pt x="1396568" y="0"/>
                  </a:lnTo>
                  <a:lnTo>
                    <a:pt x="1396568" y="2392641"/>
                  </a:lnTo>
                  <a:lnTo>
                    <a:pt x="0" y="2392641"/>
                  </a:lnTo>
                  <a:close/>
                </a:path>
              </a:pathLst>
            </a:custGeom>
            <a:solidFill>
              <a:srgbClr val="E67F6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396568" cy="24497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676515" y="9940344"/>
            <a:ext cx="6176562" cy="809703"/>
            <a:chOff x="0" y="0"/>
            <a:chExt cx="1626749" cy="2132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26749" cy="213255"/>
            </a:xfrm>
            <a:custGeom>
              <a:avLst/>
              <a:gdLst/>
              <a:ahLst/>
              <a:cxnLst/>
              <a:rect l="l" t="t" r="r" b="b"/>
              <a:pathLst>
                <a:path w="1626749" h="213255">
                  <a:moveTo>
                    <a:pt x="0" y="0"/>
                  </a:moveTo>
                  <a:lnTo>
                    <a:pt x="1626749" y="0"/>
                  </a:lnTo>
                  <a:lnTo>
                    <a:pt x="1626749" y="213255"/>
                  </a:lnTo>
                  <a:lnTo>
                    <a:pt x="0" y="213255"/>
                  </a:lnTo>
                  <a:close/>
                </a:path>
              </a:pathLst>
            </a:custGeom>
            <a:solidFill>
              <a:srgbClr val="E67F6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626749" cy="270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097056" y="9611172"/>
            <a:ext cx="2272069" cy="1138875"/>
          </a:xfrm>
          <a:custGeom>
            <a:avLst/>
            <a:gdLst/>
            <a:ahLst/>
            <a:cxnLst/>
            <a:rect l="l" t="t" r="r" b="b"/>
            <a:pathLst>
              <a:path w="2272069" h="1138875">
                <a:moveTo>
                  <a:pt x="0" y="0"/>
                </a:moveTo>
                <a:lnTo>
                  <a:pt x="2272069" y="0"/>
                </a:lnTo>
                <a:lnTo>
                  <a:pt x="2272069" y="1138875"/>
                </a:lnTo>
                <a:lnTo>
                  <a:pt x="0" y="11388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6562" y="6818692"/>
            <a:ext cx="874336" cy="1409209"/>
          </a:xfrm>
          <a:custGeom>
            <a:avLst/>
            <a:gdLst/>
            <a:ahLst/>
            <a:cxnLst/>
            <a:rect l="l" t="t" r="r" b="b"/>
            <a:pathLst>
              <a:path w="874336" h="1409209">
                <a:moveTo>
                  <a:pt x="0" y="0"/>
                </a:moveTo>
                <a:lnTo>
                  <a:pt x="874336" y="0"/>
                </a:lnTo>
                <a:lnTo>
                  <a:pt x="874336" y="1409209"/>
                </a:lnTo>
                <a:lnTo>
                  <a:pt x="0" y="14092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7145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402183" y="823955"/>
            <a:ext cx="7243798" cy="8082867"/>
            <a:chOff x="0" y="0"/>
            <a:chExt cx="5678297" cy="6336030"/>
          </a:xfrm>
        </p:grpSpPr>
        <p:sp>
          <p:nvSpPr>
            <p:cNvPr id="11" name="Freeform 11"/>
            <p:cNvSpPr/>
            <p:nvPr/>
          </p:nvSpPr>
          <p:spPr>
            <a:xfrm>
              <a:off x="60" y="0"/>
              <a:ext cx="5678237" cy="6336030"/>
            </a:xfrm>
            <a:custGeom>
              <a:avLst/>
              <a:gdLst/>
              <a:ahLst/>
              <a:cxnLst/>
              <a:rect l="l" t="t" r="r" b="b"/>
              <a:pathLst>
                <a:path w="5678237" h="6336030">
                  <a:moveTo>
                    <a:pt x="5439350" y="4710303"/>
                  </a:moveTo>
                  <a:cubicBezTo>
                    <a:pt x="5363150" y="4816602"/>
                    <a:pt x="5346894" y="4851781"/>
                    <a:pt x="5235515" y="4844161"/>
                  </a:cubicBezTo>
                  <a:cubicBezTo>
                    <a:pt x="5236531" y="4862957"/>
                    <a:pt x="5252533" y="4874387"/>
                    <a:pt x="5226117" y="4878705"/>
                  </a:cubicBezTo>
                  <a:cubicBezTo>
                    <a:pt x="5202114" y="4933950"/>
                    <a:pt x="5098990" y="4863465"/>
                    <a:pt x="5112960" y="5012817"/>
                  </a:cubicBezTo>
                  <a:cubicBezTo>
                    <a:pt x="5051238" y="5002530"/>
                    <a:pt x="4980372" y="5104892"/>
                    <a:pt x="4889313" y="5113147"/>
                  </a:cubicBezTo>
                  <a:cubicBezTo>
                    <a:pt x="4813748" y="5096637"/>
                    <a:pt x="5041205" y="5150866"/>
                    <a:pt x="4561018" y="5236972"/>
                  </a:cubicBezTo>
                  <a:cubicBezTo>
                    <a:pt x="4565717" y="5270881"/>
                    <a:pt x="4432494" y="5163185"/>
                    <a:pt x="4469832" y="5210683"/>
                  </a:cubicBezTo>
                  <a:cubicBezTo>
                    <a:pt x="4384107" y="5185283"/>
                    <a:pt x="4417254" y="5314696"/>
                    <a:pt x="4315527" y="5218557"/>
                  </a:cubicBezTo>
                  <a:cubicBezTo>
                    <a:pt x="4221420" y="5283581"/>
                    <a:pt x="4120709" y="5272786"/>
                    <a:pt x="3919033" y="5321173"/>
                  </a:cubicBezTo>
                  <a:cubicBezTo>
                    <a:pt x="3885886" y="5382641"/>
                    <a:pt x="3894395" y="5332730"/>
                    <a:pt x="3727390" y="5419598"/>
                  </a:cubicBezTo>
                  <a:cubicBezTo>
                    <a:pt x="3743900" y="5344922"/>
                    <a:pt x="3618043" y="5449443"/>
                    <a:pt x="3613852" y="5451475"/>
                  </a:cubicBezTo>
                  <a:cubicBezTo>
                    <a:pt x="3493456" y="5484114"/>
                    <a:pt x="3540065" y="5615051"/>
                    <a:pt x="3407477" y="5618353"/>
                  </a:cubicBezTo>
                  <a:cubicBezTo>
                    <a:pt x="3383347" y="5562346"/>
                    <a:pt x="3386522" y="5653151"/>
                    <a:pt x="3329499" y="5604891"/>
                  </a:cubicBezTo>
                  <a:cubicBezTo>
                    <a:pt x="3327467" y="5608066"/>
                    <a:pt x="3311084" y="5652770"/>
                    <a:pt x="3230439" y="5661406"/>
                  </a:cubicBezTo>
                  <a:cubicBezTo>
                    <a:pt x="3216596" y="5672201"/>
                    <a:pt x="3170749" y="5793232"/>
                    <a:pt x="3097851" y="5748655"/>
                  </a:cubicBezTo>
                  <a:cubicBezTo>
                    <a:pt x="3066609" y="5816346"/>
                    <a:pt x="3106868" y="5812917"/>
                    <a:pt x="3023937" y="5777357"/>
                  </a:cubicBezTo>
                  <a:cubicBezTo>
                    <a:pt x="2988123" y="5759450"/>
                    <a:pt x="2953706" y="5844286"/>
                    <a:pt x="2899604" y="5834761"/>
                  </a:cubicBezTo>
                  <a:cubicBezTo>
                    <a:pt x="2882586" y="5828284"/>
                    <a:pt x="2806894" y="5793359"/>
                    <a:pt x="2740727" y="5822696"/>
                  </a:cubicBezTo>
                  <a:cubicBezTo>
                    <a:pt x="2744791" y="5843651"/>
                    <a:pt x="2669607" y="5807583"/>
                    <a:pt x="2641794" y="5882259"/>
                  </a:cubicBezTo>
                  <a:cubicBezTo>
                    <a:pt x="2585914" y="5840222"/>
                    <a:pt x="2679640" y="5843524"/>
                    <a:pt x="2535495" y="5865241"/>
                  </a:cubicBezTo>
                  <a:cubicBezTo>
                    <a:pt x="2540067" y="5836285"/>
                    <a:pt x="2472122" y="6001004"/>
                    <a:pt x="2356425" y="5989574"/>
                  </a:cubicBezTo>
                  <a:cubicBezTo>
                    <a:pt x="2301815" y="6011418"/>
                    <a:pt x="2181546" y="5925693"/>
                    <a:pt x="2127571" y="6035548"/>
                  </a:cubicBezTo>
                  <a:cubicBezTo>
                    <a:pt x="2132905" y="6005322"/>
                    <a:pt x="2050228" y="5924169"/>
                    <a:pt x="1880810" y="5977255"/>
                  </a:cubicBezTo>
                  <a:cubicBezTo>
                    <a:pt x="1779591" y="6055487"/>
                    <a:pt x="1706693" y="5862828"/>
                    <a:pt x="1434786" y="6045200"/>
                  </a:cubicBezTo>
                  <a:cubicBezTo>
                    <a:pt x="1357443" y="6097778"/>
                    <a:pt x="1276163" y="6100572"/>
                    <a:pt x="1166562" y="6168390"/>
                  </a:cubicBezTo>
                  <a:cubicBezTo>
                    <a:pt x="1103189" y="6224270"/>
                    <a:pt x="913324" y="6346571"/>
                    <a:pt x="828107" y="6278626"/>
                  </a:cubicBezTo>
                  <a:cubicBezTo>
                    <a:pt x="735143" y="6304915"/>
                    <a:pt x="724602" y="6241161"/>
                    <a:pt x="651196" y="6214491"/>
                  </a:cubicBezTo>
                  <a:cubicBezTo>
                    <a:pt x="564455" y="6279134"/>
                    <a:pt x="456632" y="6213475"/>
                    <a:pt x="333188" y="6336030"/>
                  </a:cubicBezTo>
                  <a:cubicBezTo>
                    <a:pt x="275784" y="6305169"/>
                    <a:pt x="147768" y="6327521"/>
                    <a:pt x="28261" y="6308852"/>
                  </a:cubicBezTo>
                  <a:cubicBezTo>
                    <a:pt x="-19491" y="4542663"/>
                    <a:pt x="23181" y="2060321"/>
                    <a:pt x="16069" y="46228"/>
                  </a:cubicBezTo>
                  <a:cubicBezTo>
                    <a:pt x="-82991" y="-11684"/>
                    <a:pt x="304359" y="15240"/>
                    <a:pt x="402657" y="16764"/>
                  </a:cubicBezTo>
                  <a:cubicBezTo>
                    <a:pt x="750002" y="10795"/>
                    <a:pt x="1130748" y="8636"/>
                    <a:pt x="1509843" y="16637"/>
                  </a:cubicBezTo>
                  <a:cubicBezTo>
                    <a:pt x="2798131" y="-4826"/>
                    <a:pt x="4379027" y="39497"/>
                    <a:pt x="5626802" y="0"/>
                  </a:cubicBezTo>
                  <a:cubicBezTo>
                    <a:pt x="5736784" y="1356614"/>
                    <a:pt x="5588194" y="2958719"/>
                    <a:pt x="5678237" y="4338193"/>
                  </a:cubicBezTo>
                  <a:cubicBezTo>
                    <a:pt x="5553142" y="4608576"/>
                    <a:pt x="5855402" y="4541647"/>
                    <a:pt x="5439350" y="4710303"/>
                  </a:cubicBezTo>
                  <a:close/>
                </a:path>
              </a:pathLst>
            </a:custGeom>
            <a:blipFill>
              <a:blip r:embed="rId5"/>
              <a:stretch>
                <a:fillRect l="-3035" r="-18938" b="-4044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111769" y="2710630"/>
            <a:ext cx="8649505" cy="1079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27"/>
              </a:lnSpc>
              <a:spcBef>
                <a:spcPct val="0"/>
              </a:spcBef>
            </a:pPr>
            <a:r>
              <a:rPr lang="en-US" sz="6233" spc="-311">
                <a:solidFill>
                  <a:srgbClr val="42373D"/>
                </a:solidFill>
                <a:latin typeface="Lovelo"/>
                <a:ea typeface="Lovelo"/>
                <a:cs typeface="Lovelo"/>
                <a:sym typeface="Lovelo"/>
              </a:rPr>
              <a:t>GROUNDED IN PRACTICE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150422" y="1712978"/>
            <a:ext cx="8956903" cy="1212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880"/>
              </a:lnSpc>
              <a:spcBef>
                <a:spcPct val="0"/>
              </a:spcBef>
            </a:pPr>
            <a:r>
              <a:rPr lang="en-US" sz="7057" spc="-352">
                <a:solidFill>
                  <a:srgbClr val="479EAD"/>
                </a:solidFill>
                <a:latin typeface="Lovelo"/>
                <a:ea typeface="Lovelo"/>
                <a:cs typeface="Lovelo"/>
                <a:sym typeface="Lovelo"/>
              </a:rPr>
              <a:t>HISTORY OF THE SELFY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2083" y="4096463"/>
            <a:ext cx="9108878" cy="3797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spc="14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Developed by Hospice Cape Breton (2022)</a:t>
            </a:r>
          </a:p>
          <a:p>
            <a:pPr algn="l">
              <a:lnSpc>
                <a:spcPts val="4339"/>
              </a:lnSpc>
            </a:pPr>
            <a:endParaRPr lang="en-US" sz="3099" spc="145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spc="14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Designed with managers, staff, volunteers, patients and families</a:t>
            </a:r>
          </a:p>
          <a:p>
            <a:pPr algn="l">
              <a:lnSpc>
                <a:spcPts val="4339"/>
              </a:lnSpc>
            </a:pPr>
            <a:endParaRPr lang="en-US" sz="3099" spc="145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669285" lvl="1" indent="-334642" algn="l">
              <a:lnSpc>
                <a:spcPts val="4339"/>
              </a:lnSpc>
              <a:buFont typeface="Arial"/>
              <a:buChar char="•"/>
            </a:pPr>
            <a:r>
              <a:rPr lang="en-US" sz="3099" spc="14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Structured yet flexible and can be adapted to the workflow of the environment.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13848" y="8565045"/>
            <a:ext cx="1386511" cy="1386511"/>
          </a:xfrm>
          <a:custGeom>
            <a:avLst/>
            <a:gdLst/>
            <a:ahLst/>
            <a:cxnLst/>
            <a:rect l="l" t="t" r="r" b="b"/>
            <a:pathLst>
              <a:path w="1386511" h="1386511">
                <a:moveTo>
                  <a:pt x="0" y="0"/>
                </a:moveTo>
                <a:lnTo>
                  <a:pt x="1386510" y="0"/>
                </a:lnTo>
                <a:lnTo>
                  <a:pt x="1386510" y="1386510"/>
                </a:lnTo>
                <a:lnTo>
                  <a:pt x="0" y="13865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8729" y="9523884"/>
            <a:ext cx="520236" cy="576331"/>
          </a:xfrm>
          <a:custGeom>
            <a:avLst/>
            <a:gdLst/>
            <a:ahLst/>
            <a:cxnLst/>
            <a:rect l="l" t="t" r="r" b="b"/>
            <a:pathLst>
              <a:path w="520236" h="576331">
                <a:moveTo>
                  <a:pt x="0" y="0"/>
                </a:moveTo>
                <a:lnTo>
                  <a:pt x="520236" y="0"/>
                </a:lnTo>
                <a:lnTo>
                  <a:pt x="520236" y="576331"/>
                </a:lnTo>
                <a:lnTo>
                  <a:pt x="0" y="5763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49233" b="-444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208867" y="1028700"/>
            <a:ext cx="737714" cy="5259035"/>
            <a:chOff x="0" y="0"/>
            <a:chExt cx="194295" cy="13850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4295" cy="1385096"/>
            </a:xfrm>
            <a:custGeom>
              <a:avLst/>
              <a:gdLst/>
              <a:ahLst/>
              <a:cxnLst/>
              <a:rect l="l" t="t" r="r" b="b"/>
              <a:pathLst>
                <a:path w="194295" h="1385096">
                  <a:moveTo>
                    <a:pt x="0" y="0"/>
                  </a:moveTo>
                  <a:lnTo>
                    <a:pt x="194295" y="0"/>
                  </a:lnTo>
                  <a:lnTo>
                    <a:pt x="194295" y="1385096"/>
                  </a:lnTo>
                  <a:lnTo>
                    <a:pt x="0" y="1385096"/>
                  </a:lnTo>
                  <a:close/>
                </a:path>
              </a:pathLst>
            </a:custGeom>
            <a:solidFill>
              <a:srgbClr val="F8D9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194295" cy="14422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364053" y="7338320"/>
            <a:ext cx="3086100" cy="3086100"/>
            <a:chOff x="0" y="0"/>
            <a:chExt cx="558800" cy="558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8800" cy="558800"/>
            </a:xfrm>
            <a:custGeom>
              <a:avLst/>
              <a:gdLst/>
              <a:ahLst/>
              <a:cxnLst/>
              <a:rect l="l" t="t" r="r" b="b"/>
              <a:pathLst>
                <a:path w="558800" h="558800">
                  <a:moveTo>
                    <a:pt x="0" y="558800"/>
                  </a:moveTo>
                  <a:cubicBezTo>
                    <a:pt x="0" y="411634"/>
                    <a:pt x="59606" y="267731"/>
                    <a:pt x="163669" y="163669"/>
                  </a:cubicBezTo>
                  <a:cubicBezTo>
                    <a:pt x="267731" y="59606"/>
                    <a:pt x="411634" y="0"/>
                    <a:pt x="558800" y="0"/>
                  </a:cubicBezTo>
                  <a:lnTo>
                    <a:pt x="558800" y="558800"/>
                  </a:lnTo>
                  <a:lnTo>
                    <a:pt x="0" y="558800"/>
                  </a:lnTo>
                  <a:close/>
                </a:path>
              </a:pathLst>
            </a:custGeom>
            <a:solidFill>
              <a:srgbClr val="F8D9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100" y="107950"/>
              <a:ext cx="393700" cy="450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190124" y="636940"/>
            <a:ext cx="11931159" cy="970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11"/>
              </a:lnSpc>
              <a:spcBef>
                <a:spcPct val="0"/>
              </a:spcBef>
            </a:pPr>
            <a:r>
              <a:rPr lang="en-US" sz="5651" spc="-282">
                <a:solidFill>
                  <a:srgbClr val="457FAF"/>
                </a:solidFill>
                <a:latin typeface="Lovelo"/>
                <a:ea typeface="Lovelo"/>
                <a:cs typeface="Lovelo"/>
                <a:sym typeface="Lovelo"/>
              </a:rPr>
              <a:t>A TOOL FOR PERSON-CENTERED CARE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556424" y="981075"/>
            <a:ext cx="2204850" cy="349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798"/>
              </a:lnSpc>
              <a:spcBef>
                <a:spcPct val="0"/>
              </a:spcBef>
            </a:pPr>
            <a:r>
              <a:rPr lang="en-US" sz="1998" spc="93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06/13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14159" y="1342935"/>
            <a:ext cx="1866067" cy="414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11"/>
              </a:lnSpc>
              <a:spcBef>
                <a:spcPct val="0"/>
              </a:spcBef>
            </a:pPr>
            <a:r>
              <a:rPr lang="en-US" sz="24150" spc="1135">
                <a:solidFill>
                  <a:srgbClr val="BD4D84"/>
                </a:solidFill>
                <a:latin typeface="Lovelo"/>
                <a:ea typeface="Lovelo"/>
                <a:cs typeface="Lovelo"/>
                <a:sym typeface="Lovelo"/>
              </a:rPr>
              <a:t>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46468" y="4736444"/>
            <a:ext cx="801449" cy="3470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2"/>
              </a:lnSpc>
            </a:pPr>
            <a:r>
              <a:rPr lang="en-US" sz="5813" b="1" spc="273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H</a:t>
            </a:r>
          </a:p>
          <a:p>
            <a:pPr algn="ctr">
              <a:lnSpc>
                <a:spcPts val="6802"/>
              </a:lnSpc>
            </a:pPr>
            <a:r>
              <a:rPr lang="en-US" sz="5813" b="1" spc="273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</a:t>
            </a:r>
          </a:p>
          <a:p>
            <a:pPr algn="ctr">
              <a:lnSpc>
                <a:spcPts val="6802"/>
              </a:lnSpc>
            </a:pPr>
            <a:r>
              <a:rPr lang="en-US" sz="5813" b="1" spc="273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</a:t>
            </a:r>
          </a:p>
          <a:p>
            <a:pPr algn="ctr">
              <a:lnSpc>
                <a:spcPts val="6802"/>
              </a:lnSpc>
            </a:pPr>
            <a:r>
              <a:rPr lang="en-US" sz="5813" b="1" spc="273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77304" y="4736444"/>
            <a:ext cx="877713" cy="5184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2"/>
              </a:lnSpc>
            </a:pPr>
            <a:r>
              <a:rPr lang="en-US" sz="5813" b="1" spc="273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X</a:t>
            </a:r>
          </a:p>
          <a:p>
            <a:pPr algn="ctr">
              <a:lnSpc>
                <a:spcPts val="6802"/>
              </a:lnSpc>
            </a:pPr>
            <a:r>
              <a:rPr lang="en-US" sz="5813" b="1" spc="273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</a:t>
            </a:r>
          </a:p>
          <a:p>
            <a:pPr algn="ctr">
              <a:lnSpc>
                <a:spcPts val="6802"/>
              </a:lnSpc>
            </a:pPr>
            <a:r>
              <a:rPr lang="en-US" sz="5813" b="1" spc="273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</a:t>
            </a:r>
          </a:p>
          <a:p>
            <a:pPr algn="ctr">
              <a:lnSpc>
                <a:spcPts val="6802"/>
              </a:lnSpc>
            </a:pPr>
            <a:r>
              <a:rPr lang="en-US" sz="5813" b="1" spc="273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O</a:t>
            </a:r>
          </a:p>
          <a:p>
            <a:pPr algn="ctr">
              <a:lnSpc>
                <a:spcPts val="6802"/>
              </a:lnSpc>
            </a:pPr>
            <a:r>
              <a:rPr lang="en-US" sz="5813" b="1" spc="273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</a:t>
            </a:r>
          </a:p>
          <a:p>
            <a:pPr algn="ctr">
              <a:lnSpc>
                <a:spcPts val="6802"/>
              </a:lnSpc>
            </a:pPr>
            <a:r>
              <a:rPr lang="en-US" sz="5813" b="1" spc="273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95131" y="4736444"/>
            <a:ext cx="894320" cy="4327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2"/>
              </a:lnSpc>
            </a:pPr>
            <a:r>
              <a:rPr lang="en-US" sz="5813" b="1" spc="273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</a:t>
            </a:r>
          </a:p>
          <a:p>
            <a:pPr algn="ctr">
              <a:lnSpc>
                <a:spcPts val="6802"/>
              </a:lnSpc>
            </a:pPr>
            <a:r>
              <a:rPr lang="en-US" sz="5813" b="1" spc="273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</a:t>
            </a:r>
          </a:p>
          <a:p>
            <a:pPr algn="ctr">
              <a:lnSpc>
                <a:spcPts val="6802"/>
              </a:lnSpc>
            </a:pPr>
            <a:r>
              <a:rPr lang="en-US" sz="5813" b="1" spc="273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</a:t>
            </a:r>
          </a:p>
          <a:p>
            <a:pPr algn="ctr">
              <a:lnSpc>
                <a:spcPts val="6802"/>
              </a:lnSpc>
            </a:pPr>
            <a:r>
              <a:rPr lang="en-US" sz="5813" b="1" spc="273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N</a:t>
            </a:r>
          </a:p>
          <a:p>
            <a:pPr algn="ctr">
              <a:lnSpc>
                <a:spcPts val="6802"/>
              </a:lnSpc>
            </a:pPr>
            <a:endParaRPr lang="en-US" sz="5813" b="1" spc="273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186999" y="4747520"/>
            <a:ext cx="744160" cy="3912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2"/>
              </a:lnSpc>
            </a:pPr>
            <a:r>
              <a:rPr lang="en-US" sz="5813" b="1" spc="273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O</a:t>
            </a:r>
          </a:p>
          <a:p>
            <a:pPr algn="ctr">
              <a:lnSpc>
                <a:spcPts val="6802"/>
              </a:lnSpc>
            </a:pPr>
            <a:r>
              <a:rPr lang="en-US" sz="5813" b="1" spc="273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</a:t>
            </a:r>
          </a:p>
          <a:p>
            <a:pPr algn="ctr">
              <a:lnSpc>
                <a:spcPts val="6802"/>
              </a:lnSpc>
            </a:pPr>
            <a:r>
              <a:rPr lang="en-US" sz="5813" b="1" spc="273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U</a:t>
            </a:r>
          </a:p>
          <a:p>
            <a:pPr algn="ctr">
              <a:lnSpc>
                <a:spcPts val="6802"/>
              </a:lnSpc>
            </a:pPr>
            <a:r>
              <a:rPr lang="en-US" sz="5813" b="1" spc="273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</a:t>
            </a:r>
          </a:p>
          <a:p>
            <a:pPr algn="ctr">
              <a:lnSpc>
                <a:spcPts val="3526"/>
              </a:lnSpc>
            </a:pPr>
            <a:r>
              <a:rPr lang="en-US" sz="3014" b="1" spc="14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273893" y="4736444"/>
            <a:ext cx="742614" cy="1755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2"/>
              </a:lnSpc>
            </a:pPr>
            <a:r>
              <a:rPr lang="en-US" sz="5813" b="1" spc="273">
                <a:solidFill>
                  <a:srgbClr val="010000"/>
                </a:solidFill>
                <a:latin typeface="Arimo Bold"/>
                <a:ea typeface="Arimo Bold"/>
                <a:cs typeface="Arimo Bold"/>
                <a:sym typeface="Arimo Bold"/>
              </a:rPr>
              <a:t>O</a:t>
            </a:r>
          </a:p>
          <a:p>
            <a:pPr algn="ctr">
              <a:lnSpc>
                <a:spcPts val="6802"/>
              </a:lnSpc>
            </a:pPr>
            <a:r>
              <a:rPr lang="en-US" sz="5813" b="1" spc="273">
                <a:solidFill>
                  <a:srgbClr val="010000"/>
                </a:solidFill>
                <a:latin typeface="Arimo Bold"/>
                <a:ea typeface="Arimo Bold"/>
                <a:cs typeface="Arimo Bold"/>
                <a:sym typeface="Arimo Bold"/>
              </a:rPr>
              <a:t>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408815" y="1342935"/>
            <a:ext cx="1866067" cy="414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11"/>
              </a:lnSpc>
              <a:spcBef>
                <a:spcPct val="0"/>
              </a:spcBef>
            </a:pPr>
            <a:r>
              <a:rPr lang="en-US" sz="24150" spc="1135">
                <a:solidFill>
                  <a:srgbClr val="BD4D84"/>
                </a:solidFill>
                <a:latin typeface="Lovelo"/>
                <a:ea typeface="Lovelo"/>
                <a:cs typeface="Lovelo"/>
                <a:sym typeface="Lovelo"/>
              </a:rPr>
              <a:t>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203471" y="1342935"/>
            <a:ext cx="1866067" cy="414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11"/>
              </a:lnSpc>
              <a:spcBef>
                <a:spcPct val="0"/>
              </a:spcBef>
            </a:pPr>
            <a:r>
              <a:rPr lang="en-US" sz="24150" spc="1135">
                <a:solidFill>
                  <a:srgbClr val="BD4D84"/>
                </a:solidFill>
                <a:latin typeface="Lovelo"/>
                <a:ea typeface="Lovelo"/>
                <a:cs typeface="Lovelo"/>
                <a:sym typeface="Lovelo"/>
              </a:rPr>
              <a:t>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998126" y="1342935"/>
            <a:ext cx="1866067" cy="414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11"/>
              </a:lnSpc>
              <a:spcBef>
                <a:spcPct val="0"/>
              </a:spcBef>
            </a:pPr>
            <a:r>
              <a:rPr lang="en-US" sz="24150" spc="1135">
                <a:solidFill>
                  <a:srgbClr val="BD4D84"/>
                </a:solidFill>
                <a:latin typeface="Lovelo"/>
                <a:ea typeface="Lovelo"/>
                <a:cs typeface="Lovelo"/>
                <a:sym typeface="Lovelo"/>
              </a:rPr>
              <a:t>F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623390" y="1342935"/>
            <a:ext cx="1866067" cy="414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11"/>
              </a:lnSpc>
              <a:spcBef>
                <a:spcPct val="0"/>
              </a:spcBef>
            </a:pPr>
            <a:r>
              <a:rPr lang="en-US" sz="24150" spc="1135">
                <a:solidFill>
                  <a:srgbClr val="BD4D84"/>
                </a:solidFill>
                <a:latin typeface="Lovelo"/>
                <a:ea typeface="Lovelo"/>
                <a:cs typeface="Lovelo"/>
                <a:sym typeface="Lovelo"/>
              </a:rPr>
              <a:t>Y</a:t>
            </a:r>
          </a:p>
        </p:txBody>
      </p:sp>
      <p:sp>
        <p:nvSpPr>
          <p:cNvPr id="22" name="TextBox 22"/>
          <p:cNvSpPr txBox="1"/>
          <p:nvPr/>
        </p:nvSpPr>
        <p:spPr>
          <a:xfrm rot="-1061402">
            <a:off x="8076920" y="8446424"/>
            <a:ext cx="1776293" cy="1265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69"/>
              </a:lnSpc>
              <a:spcBef>
                <a:spcPct val="0"/>
              </a:spcBef>
            </a:pPr>
            <a:r>
              <a:rPr lang="en-US" sz="8435" spc="396" dirty="0">
                <a:solidFill>
                  <a:srgbClr val="F8D975"/>
                </a:solidFill>
                <a:latin typeface="Alex Brush"/>
                <a:ea typeface="Alex Brush"/>
                <a:cs typeface="Alex Brush"/>
                <a:sym typeface="Alex Brush"/>
              </a:rPr>
              <a:t>and</a:t>
            </a:r>
          </a:p>
        </p:txBody>
      </p:sp>
      <p:sp>
        <p:nvSpPr>
          <p:cNvPr id="23" name="TextBox 23"/>
          <p:cNvSpPr txBox="1"/>
          <p:nvPr/>
        </p:nvSpPr>
        <p:spPr>
          <a:xfrm rot="-1061402">
            <a:off x="10799660" y="8345154"/>
            <a:ext cx="1524628" cy="1265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69"/>
              </a:lnSpc>
              <a:spcBef>
                <a:spcPct val="0"/>
              </a:spcBef>
            </a:pPr>
            <a:r>
              <a:rPr lang="en-US" sz="8435" spc="396">
                <a:solidFill>
                  <a:srgbClr val="F8D975"/>
                </a:solidFill>
                <a:latin typeface="Alex Brush"/>
                <a:ea typeface="Alex Brush"/>
                <a:cs typeface="Alex Brush"/>
                <a:sym typeface="Alex Brush"/>
              </a:rPr>
              <a:t>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389649" y="1029818"/>
            <a:ext cx="1133436" cy="1698404"/>
          </a:xfrm>
          <a:custGeom>
            <a:avLst/>
            <a:gdLst/>
            <a:ahLst/>
            <a:cxnLst/>
            <a:rect l="l" t="t" r="r" b="b"/>
            <a:pathLst>
              <a:path w="1133436" h="1698404">
                <a:moveTo>
                  <a:pt x="0" y="0"/>
                </a:moveTo>
                <a:lnTo>
                  <a:pt x="1133437" y="0"/>
                </a:lnTo>
                <a:lnTo>
                  <a:pt x="1133437" y="1698404"/>
                </a:lnTo>
                <a:lnTo>
                  <a:pt x="0" y="16984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574" r="-4127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793937" y="7211849"/>
            <a:ext cx="5013052" cy="501305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D9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719647" y="410886"/>
            <a:ext cx="3836777" cy="3323608"/>
          </a:xfrm>
          <a:custGeom>
            <a:avLst/>
            <a:gdLst/>
            <a:ahLst/>
            <a:cxnLst/>
            <a:rect l="l" t="t" r="r" b="b"/>
            <a:pathLst>
              <a:path w="3836777" h="3323608">
                <a:moveTo>
                  <a:pt x="0" y="0"/>
                </a:moveTo>
                <a:lnTo>
                  <a:pt x="3836777" y="0"/>
                </a:lnTo>
                <a:lnTo>
                  <a:pt x="3836777" y="3323608"/>
                </a:lnTo>
                <a:lnTo>
                  <a:pt x="0" y="33236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7351" y="885825"/>
            <a:ext cx="15285162" cy="118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57"/>
              </a:lnSpc>
              <a:spcBef>
                <a:spcPct val="0"/>
              </a:spcBef>
            </a:pPr>
            <a:r>
              <a:rPr lang="en-US" sz="6898" spc="-344">
                <a:solidFill>
                  <a:srgbClr val="BD4D84"/>
                </a:solidFill>
                <a:latin typeface="Lovelo"/>
                <a:ea typeface="Lovelo"/>
                <a:cs typeface="Lovelo"/>
                <a:sym typeface="Lovelo"/>
              </a:rPr>
              <a:t>WHAT SELFY CAPTURES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7351" y="2878041"/>
            <a:ext cx="7995345" cy="741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7"/>
              </a:lnSpc>
              <a:spcBef>
                <a:spcPct val="0"/>
              </a:spcBef>
            </a:pPr>
            <a:r>
              <a:rPr lang="en-US" sz="4184" b="1" spc="196">
                <a:solidFill>
                  <a:srgbClr val="479EAD"/>
                </a:solidFill>
                <a:latin typeface="Arimo Bold"/>
                <a:ea typeface="Arimo Bold"/>
                <a:cs typeface="Arimo Bold"/>
                <a:sym typeface="Arimo Bold"/>
              </a:rPr>
              <a:t>Beyond medical information: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6220" y="3757710"/>
            <a:ext cx="10136637" cy="2399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3" lvl="1" indent="-367026" algn="l">
              <a:lnSpc>
                <a:spcPts val="4759"/>
              </a:lnSpc>
              <a:buFont typeface="Arial"/>
              <a:buChar char="•"/>
            </a:pPr>
            <a:r>
              <a:rPr lang="en-US" sz="3399" spc="159">
                <a:solidFill>
                  <a:srgbClr val="42373D"/>
                </a:solidFill>
                <a:latin typeface="Arimo"/>
                <a:ea typeface="Arimo"/>
                <a:cs typeface="Arimo"/>
                <a:sym typeface="Arimo"/>
              </a:rPr>
              <a:t>What matters to me</a:t>
            </a:r>
          </a:p>
          <a:p>
            <a:pPr marL="734053" lvl="1" indent="-367026" algn="l">
              <a:lnSpc>
                <a:spcPts val="4759"/>
              </a:lnSpc>
              <a:buFont typeface="Arial"/>
              <a:buChar char="•"/>
            </a:pPr>
            <a:r>
              <a:rPr lang="en-US" sz="3399" spc="159">
                <a:solidFill>
                  <a:srgbClr val="42373D"/>
                </a:solidFill>
                <a:latin typeface="Arimo"/>
                <a:ea typeface="Arimo"/>
                <a:cs typeface="Arimo"/>
                <a:sym typeface="Arimo"/>
              </a:rPr>
              <a:t>Who matters to me</a:t>
            </a:r>
          </a:p>
          <a:p>
            <a:pPr marL="734053" lvl="1" indent="-367026" algn="l">
              <a:lnSpc>
                <a:spcPts val="4759"/>
              </a:lnSpc>
              <a:buFont typeface="Arial"/>
              <a:buChar char="•"/>
            </a:pPr>
            <a:r>
              <a:rPr lang="en-US" sz="3399" spc="159">
                <a:solidFill>
                  <a:srgbClr val="42373D"/>
                </a:solidFill>
                <a:latin typeface="Arimo"/>
                <a:ea typeface="Arimo"/>
                <a:cs typeface="Arimo"/>
                <a:sym typeface="Arimo"/>
              </a:rPr>
              <a:t>What brings me comfort, meaning and dignity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154483" y="2445738"/>
            <a:ext cx="3182557" cy="2756890"/>
          </a:xfrm>
          <a:custGeom>
            <a:avLst/>
            <a:gdLst/>
            <a:ahLst/>
            <a:cxnLst/>
            <a:rect l="l" t="t" r="r" b="b"/>
            <a:pathLst>
              <a:path w="3182557" h="2756890">
                <a:moveTo>
                  <a:pt x="0" y="0"/>
                </a:moveTo>
                <a:lnTo>
                  <a:pt x="3182557" y="0"/>
                </a:lnTo>
                <a:lnTo>
                  <a:pt x="3182557" y="2756890"/>
                </a:lnTo>
                <a:lnTo>
                  <a:pt x="0" y="27568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302857" y="4313610"/>
            <a:ext cx="3182557" cy="2756890"/>
          </a:xfrm>
          <a:custGeom>
            <a:avLst/>
            <a:gdLst/>
            <a:ahLst/>
            <a:cxnLst/>
            <a:rect l="l" t="t" r="r" b="b"/>
            <a:pathLst>
              <a:path w="3182557" h="2756890">
                <a:moveTo>
                  <a:pt x="0" y="0"/>
                </a:moveTo>
                <a:lnTo>
                  <a:pt x="3182557" y="0"/>
                </a:lnTo>
                <a:lnTo>
                  <a:pt x="3182557" y="2756890"/>
                </a:lnTo>
                <a:lnTo>
                  <a:pt x="0" y="275689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565610" y="6317053"/>
            <a:ext cx="4360304" cy="3777113"/>
          </a:xfrm>
          <a:custGeom>
            <a:avLst/>
            <a:gdLst/>
            <a:ahLst/>
            <a:cxnLst/>
            <a:rect l="l" t="t" r="r" b="b"/>
            <a:pathLst>
              <a:path w="4360304" h="3777113">
                <a:moveTo>
                  <a:pt x="0" y="0"/>
                </a:moveTo>
                <a:lnTo>
                  <a:pt x="4360304" y="0"/>
                </a:lnTo>
                <a:lnTo>
                  <a:pt x="4360304" y="3777113"/>
                </a:lnTo>
                <a:lnTo>
                  <a:pt x="0" y="37771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529932" y="6654379"/>
            <a:ext cx="3581485" cy="3102461"/>
          </a:xfrm>
          <a:custGeom>
            <a:avLst/>
            <a:gdLst/>
            <a:ahLst/>
            <a:cxnLst/>
            <a:rect l="l" t="t" r="r" b="b"/>
            <a:pathLst>
              <a:path w="3581485" h="3102461">
                <a:moveTo>
                  <a:pt x="0" y="0"/>
                </a:moveTo>
                <a:lnTo>
                  <a:pt x="3581485" y="0"/>
                </a:lnTo>
                <a:lnTo>
                  <a:pt x="3581485" y="3102461"/>
                </a:lnTo>
                <a:lnTo>
                  <a:pt x="0" y="310246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9144000" y="7430307"/>
            <a:ext cx="2158857" cy="127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  <a:spcBef>
                <a:spcPct val="0"/>
              </a:spcBef>
            </a:pPr>
            <a:r>
              <a:rPr lang="en-US" sz="1844" spc="86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Please make sure I have my rosary beads and my bible next to me.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781715" y="4944516"/>
            <a:ext cx="2047709" cy="1212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9"/>
              </a:lnSpc>
              <a:spcBef>
                <a:spcPct val="0"/>
              </a:spcBef>
            </a:pPr>
            <a:r>
              <a:rPr lang="en-US" sz="1749" spc="82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I was a long-haul truck driver and traveled all over Canada and the US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721907" y="3109014"/>
            <a:ext cx="2047709" cy="1212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9"/>
              </a:lnSpc>
              <a:spcBef>
                <a:spcPct val="0"/>
              </a:spcBef>
            </a:pPr>
            <a:r>
              <a:rPr lang="en-US" sz="1749" spc="82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I love hockey and my team is the Toronto Maple Leafs!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215624" y="7374550"/>
            <a:ext cx="2886450" cy="160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7"/>
              </a:lnSpc>
              <a:spcBef>
                <a:spcPct val="0"/>
              </a:spcBef>
            </a:pPr>
            <a:r>
              <a:rPr lang="en-US" sz="2305" spc="108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I am a residential school survivor.  Please don’t give me oatmeal.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94810" y="1059060"/>
            <a:ext cx="2634614" cy="14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5"/>
              </a:lnSpc>
              <a:spcBef>
                <a:spcPct val="0"/>
              </a:spcBef>
            </a:pPr>
            <a:r>
              <a:rPr lang="en-US" sz="2104" spc="98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I have a golden retriever dog named Jack and a calico cat named Pepsi.</a:t>
            </a:r>
          </a:p>
        </p:txBody>
      </p:sp>
      <p:sp>
        <p:nvSpPr>
          <p:cNvPr id="19" name="Freeform 19"/>
          <p:cNvSpPr/>
          <p:nvPr/>
        </p:nvSpPr>
        <p:spPr>
          <a:xfrm>
            <a:off x="3867079" y="6447681"/>
            <a:ext cx="4209507" cy="3646485"/>
          </a:xfrm>
          <a:custGeom>
            <a:avLst/>
            <a:gdLst/>
            <a:ahLst/>
            <a:cxnLst/>
            <a:rect l="l" t="t" r="r" b="b"/>
            <a:pathLst>
              <a:path w="4209507" h="3646485">
                <a:moveTo>
                  <a:pt x="0" y="0"/>
                </a:moveTo>
                <a:lnTo>
                  <a:pt x="4209506" y="0"/>
                </a:lnTo>
                <a:lnTo>
                  <a:pt x="4209506" y="3646485"/>
                </a:lnTo>
                <a:lnTo>
                  <a:pt x="0" y="36464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4588439" y="7284715"/>
            <a:ext cx="2572169" cy="169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2"/>
              </a:lnSpc>
              <a:spcBef>
                <a:spcPct val="0"/>
              </a:spcBef>
            </a:pPr>
            <a:r>
              <a:rPr lang="en-US" sz="1959" spc="92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My favorite food is turkey dinner, fish cakes and spaghetti.  I love chocolate ice cream and popsicles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5dcbc95d-f612-40e5-a752-435f7c36704e">
      <Terms xmlns="http://schemas.microsoft.com/office/infopath/2007/PartnerControls"/>
    </lcf76f155ced4ddcb4097134ff3c332f>
    <TaxCatchAll xmlns="efe035fc-209d-4a27-8679-b89a79f0e7f0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4DA1876C3AB9418DF0D5EF8EA0FA54" ma:contentTypeVersion="15" ma:contentTypeDescription="Create a new document." ma:contentTypeScope="" ma:versionID="c372f8c6c587c832407e0bdd55f20abb">
  <xsd:schema xmlns:xsd="http://www.w3.org/2001/XMLSchema" xmlns:xs="http://www.w3.org/2001/XMLSchema" xmlns:p="http://schemas.microsoft.com/office/2006/metadata/properties" xmlns:ns1="http://schemas.microsoft.com/sharepoint/v3" xmlns:ns2="5dcbc95d-f612-40e5-a752-435f7c36704e" xmlns:ns3="efe035fc-209d-4a27-8679-b89a79f0e7f0" targetNamespace="http://schemas.microsoft.com/office/2006/metadata/properties" ma:root="true" ma:fieldsID="2a13c9072ea25e4586f59dc45bc83694" ns1:_="" ns2:_="" ns3:_="">
    <xsd:import namespace="http://schemas.microsoft.com/sharepoint/v3"/>
    <xsd:import namespace="5dcbc95d-f612-40e5-a752-435f7c36704e"/>
    <xsd:import namespace="efe035fc-209d-4a27-8679-b89a79f0e7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cbc95d-f612-40e5-a752-435f7c3670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6331296-97a9-4c99-b37a-3f9fe4cde6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e035fc-209d-4a27-8679-b89a79f0e7f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8785f6a-f6d4-464b-83b5-9971f147bc28}" ma:internalName="TaxCatchAll" ma:showField="CatchAllData" ma:web="efe035fc-209d-4a27-8679-b89a79f0e7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CBBCD9-4B8E-4DB6-B1E2-991241EE5DC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5dcbc95d-f612-40e5-a752-435f7c36704e"/>
    <ds:schemaRef ds:uri="efe035fc-209d-4a27-8679-b89a79f0e7f0"/>
  </ds:schemaRefs>
</ds:datastoreItem>
</file>

<file path=customXml/itemProps2.xml><?xml version="1.0" encoding="utf-8"?>
<ds:datastoreItem xmlns:ds="http://schemas.openxmlformats.org/officeDocument/2006/customXml" ds:itemID="{0631D4D4-893D-4650-8270-D47A9A8D62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82F35A-9C89-4854-9089-FD5919E647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dcbc95d-f612-40e5-a752-435f7c36704e"/>
    <ds:schemaRef ds:uri="efe035fc-209d-4a27-8679-b89a79f0e7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799</Words>
  <Application>Microsoft Office PowerPoint</Application>
  <PresentationFormat>Custom</PresentationFormat>
  <Paragraphs>186</Paragraphs>
  <Slides>20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Selfy</dc:title>
  <dc:creator>McNeil-Campbell, Lisa</dc:creator>
  <cp:lastModifiedBy>Melissa MacDonald</cp:lastModifiedBy>
  <cp:revision>3</cp:revision>
  <dcterms:created xsi:type="dcterms:W3CDTF">2006-08-16T00:00:00Z</dcterms:created>
  <dcterms:modified xsi:type="dcterms:W3CDTF">2026-05-14T14:26:00Z</dcterms:modified>
  <dc:identifier>DAHGLXx5QDw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0x010100084DA1876C3AB9418DF0D5EF8EA0FA54</vt:lpwstr>
  </property>
</Properties>
</file>