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353" r:id="rId5"/>
    <p:sldId id="329" r:id="rId6"/>
    <p:sldId id="354" r:id="rId7"/>
    <p:sldId id="345" r:id="rId8"/>
    <p:sldId id="331" r:id="rId9"/>
    <p:sldId id="393" r:id="rId10"/>
    <p:sldId id="369" r:id="rId11"/>
    <p:sldId id="370" r:id="rId12"/>
    <p:sldId id="371" r:id="rId13"/>
    <p:sldId id="379" r:id="rId14"/>
    <p:sldId id="380" r:id="rId15"/>
    <p:sldId id="391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88" r:id="rId24"/>
    <p:sldId id="389" r:id="rId25"/>
    <p:sldId id="390" r:id="rId26"/>
    <p:sldId id="392" r:id="rId27"/>
    <p:sldId id="358" r:id="rId28"/>
    <p:sldId id="373" r:id="rId29"/>
    <p:sldId id="374" r:id="rId30"/>
    <p:sldId id="375" r:id="rId31"/>
    <p:sldId id="376" r:id="rId32"/>
    <p:sldId id="377" r:id="rId33"/>
    <p:sldId id="378" r:id="rId34"/>
    <p:sldId id="359" r:id="rId35"/>
    <p:sldId id="348" r:id="rId36"/>
    <p:sldId id="35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8BB744-419F-4E8F-A312-40ED72D98378}" v="1" dt="2026-04-28T19:30:45.2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966" autoAdjust="0"/>
  </p:normalViewPr>
  <p:slideViewPr>
    <p:cSldViewPr snapToGrid="0">
      <p:cViewPr varScale="1">
        <p:scale>
          <a:sx n="91" d="100"/>
          <a:sy n="91" d="100"/>
        </p:scale>
        <p:origin x="3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5/14/2026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5/14/2026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91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519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853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756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630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980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D90036E-D78E-7995-BEF4-F64DA613C7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463040"/>
            <a:ext cx="6327648" cy="2180543"/>
          </a:xfrm>
          <a:noFill/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1096" y="3995928"/>
            <a:ext cx="5321808" cy="824404"/>
          </a:xfrm>
          <a:noFill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-1" y="0"/>
            <a:ext cx="12188952" cy="2048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2770632"/>
            <a:ext cx="2487168" cy="3502152"/>
          </a:xfrm>
        </p:spPr>
        <p:txBody>
          <a:bodyPr lIns="91440" rIns="91440"/>
          <a:lstStyle>
            <a:lvl1pPr marL="0" indent="0">
              <a:spcAft>
                <a:spcPts val="120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50D1A9C-4404-2909-F0C4-B7571474C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85616" y="2770632"/>
            <a:ext cx="7571232" cy="3392424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885D14-9B48-E0B1-43FF-B19F5005FDA6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b="32292"/>
          <a:stretch/>
        </p:blipFill>
        <p:spPr>
          <a:xfrm>
            <a:off x="8472405" y="132047"/>
            <a:ext cx="3848748" cy="1913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7ECFC8-50F2-4F2A-960A-F4F79E198620}"/>
              </a:ext>
            </a:extLst>
          </p:cNvPr>
          <p:cNvSpPr/>
          <p:nvPr userDrawn="1"/>
        </p:nvSpPr>
        <p:spPr>
          <a:xfrm>
            <a:off x="0" y="2022420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9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-1" y="0"/>
            <a:ext cx="12188952" cy="2048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2432304"/>
            <a:ext cx="6163056" cy="3739896"/>
          </a:xfrm>
        </p:spPr>
        <p:txBody>
          <a:bodyPr lIns="91440" rIns="91440"/>
          <a:lstStyle>
            <a:lvl1pPr marL="228600" indent="-228600"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685800">
              <a:spcBef>
                <a:spcPts val="5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11430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6002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20574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50D1A9C-4404-2909-F0C4-B7571474C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24928" y="2441448"/>
            <a:ext cx="4169664" cy="3703320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885D14-9B48-E0B1-43FF-B19F5005FDA6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b="32292"/>
          <a:stretch/>
        </p:blipFill>
        <p:spPr>
          <a:xfrm>
            <a:off x="8472405" y="132047"/>
            <a:ext cx="3848748" cy="1913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7ECFC8-50F2-4F2A-960A-F4F79E198620}"/>
              </a:ext>
            </a:extLst>
          </p:cNvPr>
          <p:cNvSpPr/>
          <p:nvPr userDrawn="1"/>
        </p:nvSpPr>
        <p:spPr>
          <a:xfrm>
            <a:off x="0" y="2022420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EB1C5A3-22FF-382D-3801-B6D9C4AC53E1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2051"/>
          <a:stretch/>
        </p:blipFill>
        <p:spPr>
          <a:xfrm>
            <a:off x="4629335" y="1815780"/>
            <a:ext cx="5586493" cy="504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67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-1" y="0"/>
            <a:ext cx="12188952" cy="2048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50D1A9C-4404-2909-F0C4-B7571474C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2770632"/>
            <a:ext cx="10515600" cy="3392424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885D14-9B48-E0B1-43FF-B19F5005FDA6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b="32292"/>
          <a:stretch/>
        </p:blipFill>
        <p:spPr>
          <a:xfrm>
            <a:off x="8472405" y="132047"/>
            <a:ext cx="3848748" cy="1913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7ECFC8-50F2-4F2A-960A-F4F79E198620}"/>
              </a:ext>
            </a:extLst>
          </p:cNvPr>
          <p:cNvSpPr/>
          <p:nvPr userDrawn="1"/>
        </p:nvSpPr>
        <p:spPr>
          <a:xfrm>
            <a:off x="0" y="2022420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99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8B802A0-174F-ED42-DB3C-30B25D7D2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682FAF-43FC-D4B4-4D6A-E5D70198C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632" y="822960"/>
            <a:ext cx="6327648" cy="2221992"/>
          </a:xfrm>
          <a:noFill/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B724EDC-0FF4-BC78-C7CF-5B31189CB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7632" y="3428999"/>
            <a:ext cx="6309360" cy="1703439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0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48" y="530352"/>
            <a:ext cx="5385816" cy="181051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B3132E8-A261-CEAB-129F-0FED7AD8D0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17445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9048" y="2962656"/>
            <a:ext cx="5385816" cy="27066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4928" y="6356350"/>
            <a:ext cx="71628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AF8C32-80F8-F614-8280-02F76781F238}"/>
              </a:ext>
            </a:extLst>
          </p:cNvPr>
          <p:cNvSpPr/>
          <p:nvPr userDrawn="1"/>
        </p:nvSpPr>
        <p:spPr>
          <a:xfrm>
            <a:off x="5174459" y="0"/>
            <a:ext cx="4571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2CB607F-27CE-D613-F812-E70C738FA045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34723"/>
          <a:stretch/>
        </p:blipFill>
        <p:spPr>
          <a:xfrm>
            <a:off x="9959711" y="738051"/>
            <a:ext cx="2232289" cy="538189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A689F60-3D32-FD74-24A9-266643081E85}"/>
              </a:ext>
            </a:extLst>
          </p:cNvPr>
          <p:cNvCxnSpPr>
            <a:cxnSpLocks/>
          </p:cNvCxnSpPr>
          <p:nvPr userDrawn="1"/>
        </p:nvCxnSpPr>
        <p:spPr>
          <a:xfrm>
            <a:off x="6189979" y="2649682"/>
            <a:ext cx="332598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827D708-B036-EE04-B213-EC3EAAE068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920" y="2509197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8B802A0-174F-ED42-DB3C-30B25D7D2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682FAF-43FC-D4B4-4D6A-E5D70198C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1912" y="2185416"/>
            <a:ext cx="9052560" cy="2487168"/>
          </a:xfrm>
          <a:noFill/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F691F67-3A33-EA2C-967A-86934DA1D47F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69401" b="24659"/>
          <a:stretch/>
        </p:blipFill>
        <p:spPr>
          <a:xfrm>
            <a:off x="5856445" y="726334"/>
            <a:ext cx="1898043" cy="54053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722376"/>
            <a:ext cx="6419088" cy="2350008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6B0D1AB-E9D6-841F-7178-F60F07AF3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79" y="3931920"/>
            <a:ext cx="6419088" cy="1389888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B3132E8-A261-CEAB-129F-0FED7AD8D0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54488" y="0"/>
            <a:ext cx="4434464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41B1E5-0891-6540-C6C6-2E4CF929E2D5}"/>
              </a:ext>
            </a:extLst>
          </p:cNvPr>
          <p:cNvCxnSpPr>
            <a:cxnSpLocks/>
          </p:cNvCxnSpPr>
          <p:nvPr userDrawn="1"/>
        </p:nvCxnSpPr>
        <p:spPr>
          <a:xfrm>
            <a:off x="1679972" y="3432325"/>
            <a:ext cx="437642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2CA6CDBD-54C9-2154-A4D6-F432B3CF27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169" y="3291840"/>
            <a:ext cx="972078" cy="28538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7541814-983F-1B1C-1D5D-EBAC0D9BEB4C}"/>
              </a:ext>
            </a:extLst>
          </p:cNvPr>
          <p:cNvSpPr/>
          <p:nvPr userDrawn="1"/>
        </p:nvSpPr>
        <p:spPr>
          <a:xfrm>
            <a:off x="7711438" y="0"/>
            <a:ext cx="45719" cy="685800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17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D338C08-B5A9-DA78-1FE4-12BEFEB61B6F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136" t="6121"/>
          <a:stretch/>
        </p:blipFill>
        <p:spPr>
          <a:xfrm rot="16200000" flipH="1" flipV="1">
            <a:off x="7528785" y="-1437953"/>
            <a:ext cx="3225262" cy="61011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0" y="0"/>
            <a:ext cx="479094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30C4EDD-E959-BB97-7574-864A6EDFD376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92"/>
          <a:stretch/>
        </p:blipFill>
        <p:spPr>
          <a:xfrm>
            <a:off x="602251" y="4944272"/>
            <a:ext cx="3848748" cy="19137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40142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1536192"/>
            <a:ext cx="5696712" cy="3758184"/>
          </a:xfrm>
        </p:spPr>
        <p:txBody>
          <a:bodyPr/>
          <a:lstStyle>
            <a:lvl1pPr>
              <a:spcAft>
                <a:spcPts val="600"/>
              </a:spcAft>
              <a:buClr>
                <a:schemeClr val="accent2"/>
              </a:buClr>
              <a:defRPr sz="22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24144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7048F4-9454-D035-3356-DD623DFCEE42}"/>
              </a:ext>
            </a:extLst>
          </p:cNvPr>
          <p:cNvSpPr/>
          <p:nvPr userDrawn="1"/>
        </p:nvSpPr>
        <p:spPr>
          <a:xfrm rot="5400000">
            <a:off x="1361771" y="3406143"/>
            <a:ext cx="6857999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42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8B802A0-174F-ED42-DB3C-30B25D7D2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682FAF-43FC-D4B4-4D6A-E5D70198C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2276856"/>
            <a:ext cx="9144000" cy="1508760"/>
          </a:xfrm>
          <a:noFill/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B724EDC-0FF4-BC78-C7CF-5B31189CB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841248"/>
          </a:xfrm>
          <a:noFill/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-1" y="0"/>
            <a:ext cx="12188952" cy="2048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2523744"/>
            <a:ext cx="4864608" cy="3694176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50D1A9C-4404-2909-F0C4-B7571474C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84264" y="2523744"/>
            <a:ext cx="4864608" cy="3694176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885D14-9B48-E0B1-43FF-B19F5005FDA6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b="32292"/>
          <a:stretch/>
        </p:blipFill>
        <p:spPr>
          <a:xfrm>
            <a:off x="8472405" y="132047"/>
            <a:ext cx="3848748" cy="1913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7ECFC8-50F2-4F2A-960A-F4F79E198620}"/>
              </a:ext>
            </a:extLst>
          </p:cNvPr>
          <p:cNvSpPr/>
          <p:nvPr userDrawn="1"/>
        </p:nvSpPr>
        <p:spPr>
          <a:xfrm>
            <a:off x="0" y="2022420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098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7F52C37-6A33-FD57-31EC-516F581DF133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37420" b="36176"/>
          <a:stretch/>
        </p:blipFill>
        <p:spPr>
          <a:xfrm>
            <a:off x="0" y="2510651"/>
            <a:ext cx="2841744" cy="43473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7397496" y="0"/>
            <a:ext cx="479094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1584" y="1408176"/>
            <a:ext cx="3392424" cy="40142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685800"/>
            <a:ext cx="5276088" cy="1563624"/>
          </a:xfrm>
        </p:spPr>
        <p:txBody>
          <a:bodyPr>
            <a:noAutofit/>
          </a:bodyPr>
          <a:lstStyle>
            <a:lvl1pPr marL="457200" indent="-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+mj-lt"/>
              <a:buAutoNum type="arabicPeriod"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914400" indent="-457200">
              <a:buClr>
                <a:schemeClr val="accent2"/>
              </a:buClr>
              <a:buFont typeface="+mj-lt"/>
              <a:buAutoNum type="alphaLcPeriod"/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1371600" indent="-457200">
              <a:buClr>
                <a:schemeClr val="accent2"/>
              </a:buClr>
              <a:buFont typeface="+mj-lt"/>
              <a:buAutoNum type="romanLcPeriod"/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714500" indent="-342900">
              <a:buClr>
                <a:schemeClr val="accent2"/>
              </a:buClr>
              <a:buFont typeface="+mj-lt"/>
              <a:buAutoNum type="arabicParenR"/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2171700" indent="-342900">
              <a:buClr>
                <a:schemeClr val="accent2"/>
              </a:buClr>
              <a:buFont typeface="+mj-lt"/>
              <a:buAutoNum type="alphaLcParenR"/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EC526101-2775-A309-0B4A-DB278C3974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2688" y="2697480"/>
            <a:ext cx="5276088" cy="3483864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4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5719EF3-43BC-5F74-7396-273F72ED3CBC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92"/>
          <a:stretch/>
        </p:blipFill>
        <p:spPr>
          <a:xfrm>
            <a:off x="8001534" y="4944272"/>
            <a:ext cx="3848748" cy="191372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37D205C-32E5-5A54-8D89-CB56198B06E5}"/>
              </a:ext>
            </a:extLst>
          </p:cNvPr>
          <p:cNvSpPr/>
          <p:nvPr userDrawn="1"/>
        </p:nvSpPr>
        <p:spPr>
          <a:xfrm rot="5400000">
            <a:off x="3949200" y="3406143"/>
            <a:ext cx="6857999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18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516D97AE-EB24-C3DA-21A1-E8EE4631ACE0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2118" r="47395" b="22709"/>
          <a:stretch/>
        </p:blipFill>
        <p:spPr>
          <a:xfrm flipH="1">
            <a:off x="4448831" y="805912"/>
            <a:ext cx="1464735" cy="49614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BF43B9-3946-05E6-521F-EE4BB59B49D0}"/>
              </a:ext>
            </a:extLst>
          </p:cNvPr>
          <p:cNvSpPr/>
          <p:nvPr userDrawn="1"/>
        </p:nvSpPr>
        <p:spPr>
          <a:xfrm>
            <a:off x="4434840" y="0"/>
            <a:ext cx="45719" cy="685800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14DEF57-E0D6-D7CA-5D3C-FC97EAB06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792" y="557784"/>
            <a:ext cx="6419088" cy="1929384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30B4666-31C5-1F2B-27D9-2A9F6EC970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434464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93792" y="3328416"/>
            <a:ext cx="6419088" cy="2441448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algn="ctr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2pPr>
            <a:lvl3pPr algn="ctr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3pPr>
            <a:lvl4pPr algn="ctr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4pPr>
            <a:lvl5pPr algn="ctr">
              <a:buClr>
                <a:schemeClr val="accent2"/>
              </a:buClr>
              <a:defRPr sz="14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93792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9EEBF9-800C-88AE-FE83-60B5F47AFC14}"/>
              </a:ext>
            </a:extLst>
          </p:cNvPr>
          <p:cNvCxnSpPr>
            <a:cxnSpLocks/>
          </p:cNvCxnSpPr>
          <p:nvPr userDrawn="1"/>
        </p:nvCxnSpPr>
        <p:spPr>
          <a:xfrm>
            <a:off x="6174481" y="2843389"/>
            <a:ext cx="437642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301D77B6-9ED1-094C-66A3-7D5AB0CDEA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4042" y="2702904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4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6140" y="6356350"/>
            <a:ext cx="7848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76" r:id="rId4"/>
    <p:sldLayoutId id="2147483678" r:id="rId5"/>
    <p:sldLayoutId id="2147483684" r:id="rId6"/>
    <p:sldLayoutId id="2147483677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ouquet of flowers">
            <a:extLst>
              <a:ext uri="{FF2B5EF4-FFF2-40B4-BE49-F238E27FC236}">
                <a16:creationId xmlns:a16="http://schemas.microsoft.com/office/drawing/2014/main" id="{2E09DD34-43D4-3713-535D-7E9D95D3F4B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0" y="16934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F9772E4-10E9-13DE-8AE8-35BBB9DD1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463040"/>
            <a:ext cx="6327648" cy="2180543"/>
          </a:xfrm>
        </p:spPr>
        <p:txBody>
          <a:bodyPr/>
          <a:lstStyle/>
          <a:p>
            <a:r>
              <a:rPr lang="en-US" sz="4000" dirty="0"/>
              <a:t>When Palliative Care Becomes Collaborative Care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7C09E8F-C241-2F75-70EA-32EC69551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1096" y="3995928"/>
            <a:ext cx="5321808" cy="824404"/>
          </a:xfrm>
        </p:spPr>
        <p:txBody>
          <a:bodyPr/>
          <a:lstStyle/>
          <a:p>
            <a:r>
              <a:rPr lang="en-US" dirty="0"/>
              <a:t>A Journey For Grace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18DF20-A4C4-3800-A69E-4E11F5A11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915117" y="3822700"/>
            <a:ext cx="53213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que 12">
            <a:extLst>
              <a:ext uri="{FF2B5EF4-FFF2-40B4-BE49-F238E27FC236}">
                <a16:creationId xmlns:a16="http://schemas.microsoft.com/office/drawing/2014/main" id="{AC9EB422-5602-36FF-E543-5B0C70E56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4867" y="1269576"/>
            <a:ext cx="6781800" cy="4343824"/>
          </a:xfrm>
          <a:prstGeom prst="plaque">
            <a:avLst>
              <a:gd name="adj" fmla="val 760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53B63A-99EB-DBC1-DE80-E5E5214EF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728" y="3681876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59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65B2A-7CA7-7C8A-209B-EAD072036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0F398-EA34-FB6B-54AA-9D031152A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4014216"/>
          </a:xfrm>
          <a:noFill/>
        </p:spPr>
        <p:txBody>
          <a:bodyPr>
            <a:normAutofit/>
          </a:bodyPr>
          <a:lstStyle/>
          <a:p>
            <a:r>
              <a:rPr lang="en-US" dirty="0"/>
              <a:t>Clinical Nursing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49F4B-D389-208D-1E26-CBF5CED8C84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1536192"/>
            <a:ext cx="5696712" cy="3758184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We can’t always treat a spiritual problem with a clinical solution.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65ABBC-C7D0-BF9D-6D20-816894F38F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1D3A5-BE7E-44A8-91CE-1FAEF005FD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239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73D16-AE7E-1352-AB9F-365717EFE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A5C7D-2591-138E-CEFB-0A26DC845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4014216"/>
          </a:xfrm>
          <a:noFill/>
        </p:spPr>
        <p:txBody>
          <a:bodyPr>
            <a:normAutofit/>
          </a:bodyPr>
          <a:lstStyle/>
          <a:p>
            <a:r>
              <a:rPr lang="en-US" dirty="0"/>
              <a:t>Clinical Nursing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7FD73-4042-8C67-D59A-7E5FBDF3E5E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1536192"/>
            <a:ext cx="5696712" cy="3758184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Nearing death awareness</a:t>
            </a:r>
          </a:p>
          <a:p>
            <a:pPr marL="0" indent="0">
              <a:buNone/>
            </a:pPr>
            <a:r>
              <a:rPr lang="en-US" sz="1400" i="1" dirty="0"/>
              <a:t>(</a:t>
            </a:r>
            <a:r>
              <a:rPr lang="en-US" sz="1400" dirty="0"/>
              <a:t>Kerr, C.W., et al (2014) End-of-life dreams and visions: A Longitudinal study of hospice patients' experiences. Journal of Palliative Care Medicine, 17(3), 296-303. </a:t>
            </a:r>
            <a:r>
              <a:rPr lang="en-US" sz="1400" i="1" dirty="0"/>
              <a:t>)</a:t>
            </a:r>
          </a:p>
          <a:p>
            <a:pPr marL="0" indent="0">
              <a:buNone/>
            </a:pPr>
            <a:endParaRPr lang="en-US" i="1" dirty="0"/>
          </a:p>
          <a:p>
            <a:r>
              <a:rPr lang="en-US" i="1" dirty="0"/>
              <a:t>Anticipatory grief</a:t>
            </a:r>
          </a:p>
          <a:p>
            <a:r>
              <a:rPr lang="en-US" i="1" dirty="0"/>
              <a:t>Compassion fatigue</a:t>
            </a:r>
          </a:p>
          <a:p>
            <a:r>
              <a:rPr lang="en-US" i="1" dirty="0"/>
              <a:t>How a truth can land differently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E32E98-0A5C-F94D-9067-ECFF087645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60D45-F671-19B2-E77B-D59865EB66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980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E6607-E43D-7392-2AF7-226F17F02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4" descr="A bouquet of flowers">
            <a:extLst>
              <a:ext uri="{FF2B5EF4-FFF2-40B4-BE49-F238E27FC236}">
                <a16:creationId xmlns:a16="http://schemas.microsoft.com/office/drawing/2014/main" id="{FF9C9584-6D3F-B6FA-98F1-57EA0ED3F4A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A2B9B9B-FA4A-1DCA-E084-B540A7C46D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bg1"/>
                </a:solidFill>
              </a:rPr>
              <a:t>A Dietitian’s Journey with Grace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E50F27-C5E1-B180-23CF-3E87C958666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F1EDC-3EC3-0AC6-48C8-E1A8A732394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07775" y="6356350"/>
            <a:ext cx="784225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Plaque 10">
            <a:extLst>
              <a:ext uri="{FF2B5EF4-FFF2-40B4-BE49-F238E27FC236}">
                <a16:creationId xmlns:a16="http://schemas.microsoft.com/office/drawing/2014/main" id="{2857407A-1D90-E68B-BE40-A596CFE2A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32854" y="1782305"/>
            <a:ext cx="9546956" cy="3270142"/>
          </a:xfrm>
          <a:prstGeom prst="plaque">
            <a:avLst>
              <a:gd name="adj" fmla="val 760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B7B3C8-D549-6BFC-2F6E-C7A5247D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561" y="4925255"/>
            <a:ext cx="972078" cy="2853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39892B-C86D-803A-A550-38D571087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08561" y="1624116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17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5B849-E6C0-E4CD-84FC-4DC9C6A9C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AFDCF-4468-5BE1-53F3-B3335709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4014216"/>
          </a:xfrm>
          <a:noFill/>
        </p:spPr>
        <p:txBody>
          <a:bodyPr>
            <a:normAutofit/>
          </a:bodyPr>
          <a:lstStyle/>
          <a:p>
            <a:r>
              <a:rPr lang="en-US" dirty="0"/>
              <a:t>Clinical Dietitian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CEA0B-76A8-D599-CA82-CB9CA038D99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1536192"/>
            <a:ext cx="5696712" cy="3758184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Referral for Grace:</a:t>
            </a:r>
          </a:p>
          <a:p>
            <a:pPr lvl="1"/>
            <a:r>
              <a:rPr lang="en-US" dirty="0"/>
              <a:t>Reduced intake</a:t>
            </a:r>
          </a:p>
          <a:p>
            <a:pPr lvl="1"/>
            <a:r>
              <a:rPr lang="en-US" dirty="0"/>
              <a:t>Significant weight loss</a:t>
            </a:r>
          </a:p>
          <a:p>
            <a:pPr lvl="1"/>
            <a:r>
              <a:rPr lang="en-US" dirty="0"/>
              <a:t>Holding food in mouth</a:t>
            </a:r>
          </a:p>
          <a:p>
            <a:pPr lvl="1"/>
            <a:r>
              <a:rPr lang="en-US" dirty="0"/>
              <a:t>Not swallowing</a:t>
            </a:r>
          </a:p>
          <a:p>
            <a:pPr lvl="1"/>
            <a:r>
              <a:rPr lang="en-US" dirty="0"/>
              <a:t>Declining favorite foods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		 NOT EATING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7ED11-A619-982F-88F7-BE7BFD6283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F0AEA3-0649-783B-9A0B-EF2BAC3F27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E43485E-363B-42A9-782C-FA8163BA3E5C}"/>
              </a:ext>
            </a:extLst>
          </p:cNvPr>
          <p:cNvSpPr/>
          <p:nvPr/>
        </p:nvSpPr>
        <p:spPr>
          <a:xfrm>
            <a:off x="7315200" y="4105656"/>
            <a:ext cx="292608" cy="1371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8574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ADEF1-B248-9614-4498-9613A9965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46373-EB21-02DA-EE57-350B22D84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4014216"/>
          </a:xfrm>
          <a:noFill/>
        </p:spPr>
        <p:txBody>
          <a:bodyPr>
            <a:normAutofit/>
          </a:bodyPr>
          <a:lstStyle/>
          <a:p>
            <a:r>
              <a:rPr lang="en-US" dirty="0"/>
              <a:t>Clinical Dietitian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F0B3E-5282-A9AF-6E48-B8F847E05D6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1536192"/>
            <a:ext cx="5696712" cy="3758184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9B0E4-F304-C1D8-3EDC-671B7CECF6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D9BC83-935A-3AEC-8347-C4C03FE0CE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5BC421-3785-598E-E740-3EC278136BE5}"/>
              </a:ext>
            </a:extLst>
          </p:cNvPr>
          <p:cNvSpPr txBox="1">
            <a:spLocks/>
          </p:cNvSpPr>
          <p:nvPr/>
        </p:nvSpPr>
        <p:spPr>
          <a:xfrm>
            <a:off x="5876544" y="1688592"/>
            <a:ext cx="5696712" cy="375818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Independent nutritional assessment by dietitian:</a:t>
            </a:r>
          </a:p>
          <a:p>
            <a:pPr lvl="1"/>
            <a:r>
              <a:rPr lang="en-US" dirty="0"/>
              <a:t>Dysphagia assessment for texture change</a:t>
            </a:r>
          </a:p>
          <a:p>
            <a:pPr lvl="1"/>
            <a:r>
              <a:rPr lang="en-US" dirty="0"/>
              <a:t>Dentures (missing/poor fit)</a:t>
            </a:r>
          </a:p>
          <a:p>
            <a:pPr lvl="1"/>
            <a:r>
              <a:rPr lang="en-US" dirty="0"/>
              <a:t>Sore mouth (thrush/abscess)</a:t>
            </a:r>
          </a:p>
          <a:p>
            <a:pPr lvl="1"/>
            <a:r>
              <a:rPr lang="en-US" dirty="0"/>
              <a:t>Constipation</a:t>
            </a:r>
          </a:p>
          <a:p>
            <a:pPr lvl="1"/>
            <a:r>
              <a:rPr lang="en-US" dirty="0"/>
              <a:t>Pain/discomfort </a:t>
            </a:r>
          </a:p>
          <a:p>
            <a:pPr lvl="1"/>
            <a:r>
              <a:rPr lang="en-US" dirty="0"/>
              <a:t>Upset stomach / nausea</a:t>
            </a:r>
          </a:p>
          <a:p>
            <a:pPr lvl="1"/>
            <a:r>
              <a:rPr lang="en-US" dirty="0"/>
              <a:t>Fatigue (over medication / disease </a:t>
            </a:r>
            <a:r>
              <a:rPr lang="en-US" dirty="0" err="1"/>
              <a:t>progresion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Difficulty recognizing food / using cutlery</a:t>
            </a:r>
          </a:p>
          <a:p>
            <a:pPr lvl="1"/>
            <a:r>
              <a:rPr lang="en-US" dirty="0"/>
              <a:t>Changes to meal preferences</a:t>
            </a:r>
          </a:p>
          <a:p>
            <a:pPr lvl="1"/>
            <a:r>
              <a:rPr lang="en-US" dirty="0"/>
              <a:t>Distracting environment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002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2004B-4704-758A-9E24-D7AF5A467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B773B-BCDA-51E8-9B17-71AA98BB5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4014216"/>
          </a:xfrm>
          <a:noFill/>
        </p:spPr>
        <p:txBody>
          <a:bodyPr>
            <a:normAutofit/>
          </a:bodyPr>
          <a:lstStyle/>
          <a:p>
            <a:r>
              <a:rPr lang="en-US" dirty="0"/>
              <a:t>Clinical Dietitian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BCE4D-1935-44D9-F011-11F5D1E0113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1536192"/>
            <a:ext cx="5696712" cy="3758184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235383-1020-2769-91F7-A5164C8189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9C651-4CF0-9730-21AF-9EDD037633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D9EBDB9-B9E9-4071-1F26-C9B340D11158}"/>
              </a:ext>
            </a:extLst>
          </p:cNvPr>
          <p:cNvSpPr txBox="1">
            <a:spLocks/>
          </p:cNvSpPr>
          <p:nvPr/>
        </p:nvSpPr>
        <p:spPr>
          <a:xfrm>
            <a:off x="5876544" y="1688592"/>
            <a:ext cx="5696712" cy="375818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Problem when none of these explain the decrease (weight/intake)</a:t>
            </a:r>
          </a:p>
          <a:p>
            <a:r>
              <a:rPr lang="en-US" dirty="0"/>
              <a:t>Avoid the difficult discussion around it possibly being due to end of life</a:t>
            </a:r>
          </a:p>
          <a:p>
            <a:r>
              <a:rPr lang="en-US" dirty="0"/>
              <a:t>Continue to manage it as if it were controllable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Recommendation: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Oral nutritional supplement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Re-weigh x 1 month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547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34DED-2C4C-8796-E1A6-3CCB7374D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5EB11-AE8F-26FD-4EED-0280A2CF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4014216"/>
          </a:xfrm>
          <a:noFill/>
        </p:spPr>
        <p:txBody>
          <a:bodyPr>
            <a:normAutofit/>
          </a:bodyPr>
          <a:lstStyle/>
          <a:p>
            <a:r>
              <a:rPr lang="en-US" dirty="0"/>
              <a:t>Clinical Dietitian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DC208-7C3A-281F-BC53-8753ADC9BC6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1536192"/>
            <a:ext cx="5696712" cy="3758184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67F318-2612-2A7B-6D03-DB400C1236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605F8-2E42-9A8C-4B44-26F3832C0B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6492B1-0AB3-2374-B2C6-856DEC697E57}"/>
              </a:ext>
            </a:extLst>
          </p:cNvPr>
          <p:cNvSpPr txBox="1">
            <a:spLocks/>
          </p:cNvSpPr>
          <p:nvPr/>
        </p:nvSpPr>
        <p:spPr>
          <a:xfrm>
            <a:off x="5876544" y="1688592"/>
            <a:ext cx="5696712" cy="420928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Same referral (Grace is not eating) but this time nurse includes context that it may be due to end of life</a:t>
            </a:r>
          </a:p>
          <a:p>
            <a:r>
              <a:rPr lang="en-US" sz="2800" dirty="0"/>
              <a:t>Dietitian conducts same nutritional assessment to rule out controllable factors</a:t>
            </a:r>
          </a:p>
          <a:p>
            <a:r>
              <a:rPr lang="en-US" sz="2800" dirty="0"/>
              <a:t>But when no clear reason for loss in combination with changes in overall condition…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Recommendation</a:t>
            </a:r>
            <a:r>
              <a:rPr lang="en-US" dirty="0"/>
              <a:t>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300" dirty="0"/>
              <a:t>Hold care conference with all care partners (SDM &amp; family, RN/LPN, RD, CCA, MD, PT/OT, Chaplain) </a:t>
            </a:r>
          </a:p>
          <a:p>
            <a:pPr marL="457200" lvl="1" indent="0" algn="ctr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sz="2300" dirty="0"/>
              <a:t>Collaboration in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51176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09BA6-1530-DFD4-6945-F92575C25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8BC58-4A63-4ACF-AC92-F359B5374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4014216"/>
          </a:xfrm>
          <a:noFill/>
        </p:spPr>
        <p:txBody>
          <a:bodyPr>
            <a:normAutofit/>
          </a:bodyPr>
          <a:lstStyle/>
          <a:p>
            <a:r>
              <a:rPr lang="en-US" dirty="0"/>
              <a:t>Clinical Dietitian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AEBB-6E5B-F55D-C78E-ED7478E266E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1536192"/>
            <a:ext cx="5696712" cy="3758184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EADB60-9107-24D9-29FC-D11076849C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7C3278-8B8C-E310-B62C-7036E67620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CAA4BA1-CD5B-BFF8-E25F-768A43C6564B}"/>
              </a:ext>
            </a:extLst>
          </p:cNvPr>
          <p:cNvSpPr txBox="1">
            <a:spLocks/>
          </p:cNvSpPr>
          <p:nvPr/>
        </p:nvSpPr>
        <p:spPr>
          <a:xfrm>
            <a:off x="5876544" y="1688592"/>
            <a:ext cx="5696712" cy="393496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Care Conference</a:t>
            </a:r>
          </a:p>
          <a:p>
            <a:r>
              <a:rPr lang="en-US" dirty="0"/>
              <a:t>Purpose = clarify goals of care </a:t>
            </a:r>
          </a:p>
          <a:p>
            <a:pPr lvl="1"/>
            <a:r>
              <a:rPr lang="en-US" dirty="0"/>
              <a:t>Education </a:t>
            </a:r>
          </a:p>
          <a:p>
            <a:pPr lvl="1"/>
            <a:r>
              <a:rPr lang="en-US" dirty="0"/>
              <a:t>Support</a:t>
            </a:r>
          </a:p>
          <a:p>
            <a:pPr lvl="1"/>
            <a:r>
              <a:rPr lang="en-US" dirty="0"/>
              <a:t>Compassion</a:t>
            </a:r>
          </a:p>
          <a:p>
            <a:pPr lvl="1"/>
            <a:r>
              <a:rPr lang="en-US" dirty="0"/>
              <a:t>Address feelings: </a:t>
            </a:r>
          </a:p>
          <a:p>
            <a:pPr lvl="2"/>
            <a:r>
              <a:rPr lang="en-US" dirty="0"/>
              <a:t>Grief</a:t>
            </a:r>
          </a:p>
          <a:p>
            <a:pPr lvl="2"/>
            <a:r>
              <a:rPr lang="en-US" dirty="0"/>
              <a:t>Guilt</a:t>
            </a:r>
          </a:p>
          <a:p>
            <a:pPr lvl="2"/>
            <a:r>
              <a:rPr lang="en-US" dirty="0"/>
              <a:t>Fears</a:t>
            </a:r>
          </a:p>
          <a:p>
            <a:pPr lvl="2"/>
            <a:r>
              <a:rPr lang="en-US" dirty="0"/>
              <a:t>Frustrations</a:t>
            </a:r>
          </a:p>
          <a:p>
            <a:pPr lvl="2"/>
            <a:r>
              <a:rPr lang="en-US" dirty="0"/>
              <a:t>Mistrust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10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DD22C-1723-1AB1-3B0E-65D5C8DE3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1BC78-798B-4687-9C75-7C1616664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4014216"/>
          </a:xfrm>
          <a:noFill/>
        </p:spPr>
        <p:txBody>
          <a:bodyPr>
            <a:normAutofit/>
          </a:bodyPr>
          <a:lstStyle/>
          <a:p>
            <a:r>
              <a:rPr lang="en-US" dirty="0"/>
              <a:t>Clinical Dietitian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51176-32C4-5D53-A5F7-59884B3CEDF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86984" y="5096938"/>
            <a:ext cx="5971032" cy="1210733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sz="1400" i="1" dirty="0"/>
              <a:t>Acreman S. Nutrition in palliative care. Br J Community Nurs. 2009;14(10):427-431.</a:t>
            </a:r>
          </a:p>
          <a:p>
            <a:pPr marL="0" indent="0">
              <a:buNone/>
            </a:pPr>
            <a:r>
              <a:rPr lang="en-CA" sz="1400" i="1" dirty="0"/>
              <a:t>Palecek EJ, Teno JM, </a:t>
            </a:r>
            <a:r>
              <a:rPr lang="en-CA" sz="1400" i="1" dirty="0" err="1"/>
              <a:t>Casarett</a:t>
            </a:r>
            <a:r>
              <a:rPr lang="en-CA" sz="1400" i="1" dirty="0"/>
              <a:t> DJ, et al. Comfort feeding only: a proposal to bring clarity to decision-making regarding difficulty with eating for persons with advanced dementia. J Am </a:t>
            </a:r>
            <a:r>
              <a:rPr lang="en-CA" sz="1400" i="1" dirty="0" err="1"/>
              <a:t>Geriatr</a:t>
            </a:r>
            <a:r>
              <a:rPr lang="en-CA" sz="1400" i="1" dirty="0"/>
              <a:t> Soc. 2010;58:580-584.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76A4A9-D2CA-9494-6FC4-360E29E258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710D3-A37D-8096-2762-221FAD1296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CE644D2-022A-A595-A6F2-7D811D6DD2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647715"/>
              </p:ext>
            </p:extLst>
          </p:nvPr>
        </p:nvGraphicFramePr>
        <p:xfrm>
          <a:off x="5586984" y="766233"/>
          <a:ext cx="5971032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7640">
                  <a:extLst>
                    <a:ext uri="{9D8B030D-6E8A-4147-A177-3AD203B41FA5}">
                      <a16:colId xmlns:a16="http://schemas.microsoft.com/office/drawing/2014/main" val="1171712136"/>
                    </a:ext>
                  </a:extLst>
                </a:gridCol>
                <a:gridCol w="1993392">
                  <a:extLst>
                    <a:ext uri="{9D8B030D-6E8A-4147-A177-3AD203B41FA5}">
                      <a16:colId xmlns:a16="http://schemas.microsoft.com/office/drawing/2014/main" val="38684478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Nutrition Goals of Care </a:t>
                      </a:r>
                      <a:r>
                        <a:rPr lang="en-US" sz="2000" b="1" i="1" dirty="0"/>
                        <a:t>in End of 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Intervention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751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Preventing Hunger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CAI (continue as is)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607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Preventing Malnutrition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CAI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130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Preventing ‘Starving to Death”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CAI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236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Demonstrate continued commitment by not abandoning resident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CAI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23212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Moral/religious framework) that promotes feeding and hydration until death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CAI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306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Increasing </a:t>
                      </a:r>
                      <a:r>
                        <a:rPr lang="en-US" sz="1800" dirty="0"/>
                        <a:t>strength, energy and functional status (extend life or manage transient illness)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ONS (oral nutritional supplement) not recommended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308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661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3EC79-3E1A-99A3-E101-2C8237628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F7D3C-F585-FE5F-5BD6-F003C272E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4014216"/>
          </a:xfrm>
          <a:noFill/>
        </p:spPr>
        <p:txBody>
          <a:bodyPr>
            <a:normAutofit/>
          </a:bodyPr>
          <a:lstStyle/>
          <a:p>
            <a:r>
              <a:rPr lang="en-US" dirty="0"/>
              <a:t>Clinical Dietitian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50221-E2D5-93CE-B50A-04380B00E2A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1536192"/>
            <a:ext cx="5696712" cy="3758184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476B79-569B-449D-E61D-F7C7F6132B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F8DBBF-1BB8-E99C-59BF-42B4C1FCCC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2C3A0C-3A5E-FF36-BA26-952FF687B873}"/>
              </a:ext>
            </a:extLst>
          </p:cNvPr>
          <p:cNvSpPr txBox="1">
            <a:spLocks/>
          </p:cNvSpPr>
          <p:nvPr/>
        </p:nvSpPr>
        <p:spPr>
          <a:xfrm>
            <a:off x="5876544" y="1688592"/>
            <a:ext cx="5827776" cy="393496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Oral Nutritional Supplementation (Ensure, Boost)</a:t>
            </a:r>
          </a:p>
          <a:p>
            <a:pPr lvl="1"/>
            <a:r>
              <a:rPr lang="en-US" dirty="0"/>
              <a:t>Designed to boost nutritional intake and thereby prolong and extend life</a:t>
            </a:r>
          </a:p>
          <a:p>
            <a:pPr lvl="1"/>
            <a:r>
              <a:rPr lang="en-US" dirty="0"/>
              <a:t>However at end of life</a:t>
            </a:r>
          </a:p>
          <a:p>
            <a:pPr lvl="2"/>
            <a:r>
              <a:rPr lang="en-US" dirty="0"/>
              <a:t>Body is not able to digest and absorb nutrients / calories</a:t>
            </a:r>
          </a:p>
          <a:p>
            <a:pPr lvl="2"/>
            <a:r>
              <a:rPr lang="en-US" dirty="0"/>
              <a:t>Body in catabolic state – own muscle, CHO and fats are used for energy regardless of food intake</a:t>
            </a:r>
          </a:p>
          <a:p>
            <a:pPr lvl="2"/>
            <a:r>
              <a:rPr lang="en-US" dirty="0"/>
              <a:t>ONS can lead to nausea, bloating, congestion, restlessness </a:t>
            </a:r>
          </a:p>
          <a:p>
            <a:pPr marL="914400" lvl="2" indent="0">
              <a:buNone/>
            </a:pPr>
            <a:r>
              <a:rPr lang="en-US" dirty="0"/>
              <a:t>		</a:t>
            </a:r>
          </a:p>
          <a:p>
            <a:pPr marL="914400" lvl="2" indent="0">
              <a:buNone/>
            </a:pPr>
            <a:r>
              <a:rPr lang="en-US" dirty="0"/>
              <a:t>		DISCOMFORT</a:t>
            </a:r>
          </a:p>
          <a:p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7426781-0FAC-B740-BCD1-51A2FF86DD97}"/>
              </a:ext>
            </a:extLst>
          </p:cNvPr>
          <p:cNvSpPr/>
          <p:nvPr/>
        </p:nvSpPr>
        <p:spPr>
          <a:xfrm>
            <a:off x="8174736" y="5138928"/>
            <a:ext cx="292608" cy="1371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073711-0EFC-5D6C-64C6-6591AD12ED63}"/>
              </a:ext>
            </a:extLst>
          </p:cNvPr>
          <p:cNvSpPr txBox="1"/>
          <p:nvPr/>
        </p:nvSpPr>
        <p:spPr>
          <a:xfrm>
            <a:off x="5633726" y="5784433"/>
            <a:ext cx="58277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i="1" dirty="0"/>
              <a:t> O’Hara, P (2017) The management of nutrition for palliative care patients. Links to Health and Social Care Vol 2 (1), pp. 21 -38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762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48" y="530352"/>
            <a:ext cx="5385816" cy="1810512"/>
          </a:xfrm>
        </p:spPr>
        <p:txBody>
          <a:bodyPr anchor="b">
            <a:normAutofit/>
          </a:bodyPr>
          <a:lstStyle/>
          <a:p>
            <a:r>
              <a:rPr lang="en-US" dirty="0"/>
              <a:t>Agenda</a:t>
            </a:r>
          </a:p>
        </p:txBody>
      </p:sp>
      <p:pic>
        <p:nvPicPr>
          <p:cNvPr id="12" name="Picture Placeholder 11" descr="A close up of white and pink flowers">
            <a:extLst>
              <a:ext uri="{FF2B5EF4-FFF2-40B4-BE49-F238E27FC236}">
                <a16:creationId xmlns:a16="http://schemas.microsoft.com/office/drawing/2014/main" id="{638025BA-3E49-3EFD-417E-955B4B95B2B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5174458" cy="68580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9048" y="2962655"/>
            <a:ext cx="5385816" cy="288781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2900" dirty="0"/>
              <a:t>Introduction of Grace Appleby (Case Study)</a:t>
            </a:r>
            <a:endParaRPr lang="en-US" dirty="0"/>
          </a:p>
          <a:p>
            <a:r>
              <a:rPr lang="en-US" sz="2900" dirty="0"/>
              <a:t>Perspectives of Collaborative Care by:</a:t>
            </a:r>
          </a:p>
          <a:p>
            <a:r>
              <a:rPr lang="en-US" sz="2900" dirty="0"/>
              <a:t>	Nurse</a:t>
            </a:r>
          </a:p>
          <a:p>
            <a:r>
              <a:rPr lang="en-US" sz="2900" dirty="0"/>
              <a:t>	Dietitian</a:t>
            </a:r>
          </a:p>
          <a:p>
            <a:r>
              <a:rPr lang="en-US" sz="2900" dirty="0"/>
              <a:t>	Chaplain</a:t>
            </a:r>
          </a:p>
          <a:p>
            <a:r>
              <a:rPr lang="en-US" sz="2900" dirty="0"/>
              <a:t>The End of a Journey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1BC27E-ED02-E738-1B43-E66F422BD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02A7C2-1D63-EFD6-869B-2F167F966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599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AA325-2692-12AB-5C1E-0F2001FFB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7AE51-67AD-1E5C-9C56-618F946E1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4014216"/>
          </a:xfrm>
          <a:noFill/>
        </p:spPr>
        <p:txBody>
          <a:bodyPr>
            <a:normAutofit/>
          </a:bodyPr>
          <a:lstStyle/>
          <a:p>
            <a:r>
              <a:rPr lang="en-US" dirty="0"/>
              <a:t>Clinical Dietitian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EAEA0-9387-5EE5-A3DF-37D3D4BDB1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1536192"/>
            <a:ext cx="5696712" cy="3758184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D8A3B6-17D2-5189-6E72-F04B56C46D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359198-878B-6877-507B-5C53542940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EC6DA48-4FE1-C2FB-3574-3FC86182E287}"/>
              </a:ext>
            </a:extLst>
          </p:cNvPr>
          <p:cNvSpPr txBox="1">
            <a:spLocks/>
          </p:cNvSpPr>
          <p:nvPr/>
        </p:nvSpPr>
        <p:spPr>
          <a:xfrm>
            <a:off x="5876544" y="1688592"/>
            <a:ext cx="5827776" cy="455980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SDM to make a decision on Goal of Care</a:t>
            </a:r>
          </a:p>
          <a:p>
            <a:pPr lvl="1"/>
            <a:r>
              <a:rPr lang="en-US" dirty="0"/>
              <a:t>Team discuss appropriate interventions (nutrition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Absence of a nutritional intervention is not equivalent to absence of a decision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Inaction in this case is intentional, purposeful allowance to live out their days in peace with the primary goal of care being </a:t>
            </a:r>
            <a:r>
              <a:rPr lang="en-US" i="1" dirty="0"/>
              <a:t>comfort</a:t>
            </a:r>
          </a:p>
          <a:p>
            <a:pPr lvl="1"/>
            <a:endParaRPr lang="en-US" i="1" dirty="0"/>
          </a:p>
          <a:p>
            <a:r>
              <a:rPr lang="en-US" dirty="0"/>
              <a:t>Nutrition Care Plan when feeding for comfort: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Provide small amounts of favorite foods, only if desired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Basic mouth care if no intake</a:t>
            </a:r>
          </a:p>
          <a:p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072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57028-CCA9-78FA-29B9-477E5230B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EFC2C-4066-3C62-6AEA-686C6B9F0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4014216"/>
          </a:xfrm>
          <a:noFill/>
        </p:spPr>
        <p:txBody>
          <a:bodyPr>
            <a:normAutofit/>
          </a:bodyPr>
          <a:lstStyle/>
          <a:p>
            <a:r>
              <a:rPr lang="en-US" dirty="0"/>
              <a:t>Clinical Dietitian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9D03-C740-9D43-5C4C-938E22AC4E1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1536192"/>
            <a:ext cx="5696712" cy="3758184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5E5604-428B-4CBA-E7A2-66EE298C26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97DC2-A0F5-9DD6-BE56-8914E9056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D8A94FA-6AFF-6D3C-882E-0F236CF0C0D3}"/>
              </a:ext>
            </a:extLst>
          </p:cNvPr>
          <p:cNvSpPr txBox="1">
            <a:spLocks/>
          </p:cNvSpPr>
          <p:nvPr/>
        </p:nvSpPr>
        <p:spPr>
          <a:xfrm>
            <a:off x="5876544" y="1688592"/>
            <a:ext cx="5827776" cy="393496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From:</a:t>
            </a:r>
          </a:p>
          <a:p>
            <a:pPr marL="0" indent="0">
              <a:buNone/>
            </a:pPr>
            <a:r>
              <a:rPr lang="en-US" dirty="0"/>
              <a:t>	nutrition to nourish the body for longevity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To:</a:t>
            </a:r>
          </a:p>
          <a:p>
            <a:pPr marL="0" indent="0">
              <a:buNone/>
            </a:pPr>
            <a:r>
              <a:rPr lang="en-US" dirty="0"/>
              <a:t>	nutrition for comfort and pleasure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1515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A204C-52E8-E0FA-F2BC-4BFAABB5B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257CA-7D69-3968-AFD6-8297F6D98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4014216"/>
          </a:xfrm>
          <a:noFill/>
        </p:spPr>
        <p:txBody>
          <a:bodyPr>
            <a:normAutofit/>
          </a:bodyPr>
          <a:lstStyle/>
          <a:p>
            <a:r>
              <a:rPr lang="en-US" dirty="0"/>
              <a:t>Clinical Dietitian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8B2D0-344C-E2F2-D16C-7953CAAB73B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1536192"/>
            <a:ext cx="5696712" cy="3758184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BFD550-5A3B-0FF2-E765-0CE7012901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3C1520-5631-511E-D577-611A66E5A8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AA5DC8-4BE6-7910-3C17-A7B9CFAB3AAD}"/>
              </a:ext>
            </a:extLst>
          </p:cNvPr>
          <p:cNvSpPr txBox="1">
            <a:spLocks/>
          </p:cNvSpPr>
          <p:nvPr/>
        </p:nvSpPr>
        <p:spPr>
          <a:xfrm>
            <a:off x="5876544" y="1688592"/>
            <a:ext cx="5827776" cy="393496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Chaplain reframes: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i="1" dirty="0"/>
              <a:t>Your presence and love are now more           nourishing than food.</a:t>
            </a:r>
          </a:p>
        </p:txBody>
      </p:sp>
    </p:spTree>
    <p:extLst>
      <p:ext uri="{BB962C8B-B14F-4D97-AF65-F5344CB8AC3E}">
        <p14:creationId xmlns:p14="http://schemas.microsoft.com/office/powerpoint/2010/main" val="1906533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DBF73-6038-B720-3A19-3018736CD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4" descr="A bouquet of flowers">
            <a:extLst>
              <a:ext uri="{FF2B5EF4-FFF2-40B4-BE49-F238E27FC236}">
                <a16:creationId xmlns:a16="http://schemas.microsoft.com/office/drawing/2014/main" id="{6F9227CB-D8AF-9F01-BF1B-00B0FF46867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6D81DE02-48C1-5A87-A91F-AF1248E3B4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bg1"/>
                </a:solidFill>
              </a:rPr>
              <a:t>A Chaplain’s Journey with Grace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17F7AD-6538-2008-EEA5-5998B33A498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C52ADF-8A50-7EEF-1BCD-8299A70E02C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07775" y="6356350"/>
            <a:ext cx="784225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1" name="Plaque 10">
            <a:extLst>
              <a:ext uri="{FF2B5EF4-FFF2-40B4-BE49-F238E27FC236}">
                <a16:creationId xmlns:a16="http://schemas.microsoft.com/office/drawing/2014/main" id="{B7E21CC5-2002-F45C-89C2-770C6D2B4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32854" y="1782305"/>
            <a:ext cx="9546956" cy="3270142"/>
          </a:xfrm>
          <a:prstGeom prst="plaque">
            <a:avLst>
              <a:gd name="adj" fmla="val 760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A124A3-49E4-B7AB-0A6A-7073A5639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561" y="4925255"/>
            <a:ext cx="972078" cy="2853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41A63D-BE97-3E0E-906A-D440A79CD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08561" y="1624116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37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7F3BB-9075-D2D6-DB52-D6DFD2C7E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D76C8-C657-3323-21C4-BF5CED92F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4014216"/>
          </a:xfrm>
          <a:noFill/>
        </p:spPr>
        <p:txBody>
          <a:bodyPr>
            <a:normAutofit/>
          </a:bodyPr>
          <a:lstStyle/>
          <a:p>
            <a:r>
              <a:rPr lang="en-US" dirty="0"/>
              <a:t>Spiritual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DD7F1-94DC-3F74-3F64-F9F13F23EBF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1536192"/>
            <a:ext cx="5696712" cy="3758184"/>
          </a:xfrm>
          <a:noFill/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Spiritual Care</a:t>
            </a:r>
          </a:p>
          <a:p>
            <a:r>
              <a:rPr lang="en-US" dirty="0"/>
              <a:t>Universal Search</a:t>
            </a:r>
          </a:p>
          <a:p>
            <a:r>
              <a:rPr lang="en-US" dirty="0"/>
              <a:t>Spiritual Practices</a:t>
            </a:r>
          </a:p>
          <a:p>
            <a:r>
              <a:rPr lang="en-US" dirty="0"/>
              <a:t>Meaning and Purpose (Powerful Moments)</a:t>
            </a:r>
          </a:p>
          <a:p>
            <a:r>
              <a:rPr lang="en-US" dirty="0"/>
              <a:t>Ministry of Presence</a:t>
            </a:r>
          </a:p>
          <a:p>
            <a:r>
              <a:rPr lang="en-US" dirty="0"/>
              <a:t>Different Cultures and Traditions</a:t>
            </a:r>
          </a:p>
          <a:p>
            <a:r>
              <a:rPr lang="en-US" dirty="0"/>
              <a:t>It is Broad, Personal and Unique</a:t>
            </a:r>
          </a:p>
          <a:p>
            <a:r>
              <a:rPr lang="en-US" dirty="0"/>
              <a:t>WHO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256FED-2E13-6598-0710-48F68A2839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55DD47-E6A7-CD5F-DDEA-E47CDE9714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237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8E7DC-AE66-5FA3-34C2-847A536F9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E2F30-90DC-5C58-52D6-DD638F211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4014216"/>
          </a:xfrm>
          <a:noFill/>
        </p:spPr>
        <p:txBody>
          <a:bodyPr>
            <a:normAutofit/>
          </a:bodyPr>
          <a:lstStyle/>
          <a:p>
            <a:r>
              <a:rPr lang="en-US" dirty="0"/>
              <a:t>Spiritual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B1F5D-E3FA-A922-370D-734C9F507A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787400"/>
            <a:ext cx="5696712" cy="4506976"/>
          </a:xfrm>
          <a:noFill/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Integration</a:t>
            </a:r>
          </a:p>
          <a:p>
            <a:r>
              <a:rPr lang="en-US" dirty="0"/>
              <a:t>Why Integrate It?</a:t>
            </a:r>
          </a:p>
          <a:p>
            <a:r>
              <a:rPr lang="en-US" dirty="0"/>
              <a:t>Reduce Anxiety (Grace)</a:t>
            </a:r>
          </a:p>
          <a:p>
            <a:r>
              <a:rPr lang="en-US" dirty="0"/>
              <a:t>Create Comfort (Grace)</a:t>
            </a:r>
          </a:p>
          <a:p>
            <a:r>
              <a:rPr lang="en-US" dirty="0"/>
              <a:t>Increase Adherence (Grace)</a:t>
            </a:r>
          </a:p>
          <a:p>
            <a:endParaRPr lang="en-US" dirty="0"/>
          </a:p>
          <a:p>
            <a:r>
              <a:rPr lang="en-US" dirty="0"/>
              <a:t>New Opportunities to Collaborate (Team)</a:t>
            </a:r>
          </a:p>
          <a:p>
            <a:r>
              <a:rPr lang="en-US" dirty="0"/>
              <a:t>Consistent Communication (Team)</a:t>
            </a:r>
          </a:p>
          <a:p>
            <a:r>
              <a:rPr lang="en-US" dirty="0"/>
              <a:t>Rethinking the Traditional Model (Team)</a:t>
            </a:r>
          </a:p>
          <a:p>
            <a:r>
              <a:rPr lang="en-US" dirty="0"/>
              <a:t>Being Intentional (Team)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33AB04-FFD7-A39E-8EA8-421716F571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8A97F4-3C72-01E5-CD27-F07C3E6F91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559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01759-F596-69C9-36A2-96512611B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C1DE1-0890-C1E6-141D-E8837D878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4014216"/>
          </a:xfrm>
          <a:noFill/>
        </p:spPr>
        <p:txBody>
          <a:bodyPr>
            <a:normAutofit/>
          </a:bodyPr>
          <a:lstStyle/>
          <a:p>
            <a:r>
              <a:rPr lang="en-US" dirty="0"/>
              <a:t>Spiritual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9F4B0-B410-ED7E-DAC5-B99420FEC92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1536192"/>
            <a:ext cx="5696712" cy="3758184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When and How?</a:t>
            </a:r>
          </a:p>
          <a:p>
            <a:r>
              <a:rPr lang="en-US" dirty="0"/>
              <a:t>Early Stages of Assessment</a:t>
            </a:r>
          </a:p>
          <a:p>
            <a:r>
              <a:rPr lang="en-US" dirty="0"/>
              <a:t>Relationship Building</a:t>
            </a:r>
          </a:p>
          <a:p>
            <a:r>
              <a:rPr lang="en-US" dirty="0"/>
              <a:t>From What to Who Model</a:t>
            </a:r>
          </a:p>
          <a:p>
            <a:r>
              <a:rPr lang="en-US" dirty="0"/>
              <a:t>Ministry of Presence</a:t>
            </a:r>
          </a:p>
          <a:p>
            <a:r>
              <a:rPr lang="en-US" dirty="0"/>
              <a:t>Listening, Gratitude, Forgiveness and Grief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9B5DED-2371-ADFC-C75A-2DDDCCACD0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92D237-8B35-8628-F147-61CE1BE1C4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98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B0603-DA8F-2F52-3166-56285588D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AF27D-C111-CBD2-2843-733B31307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4014216"/>
          </a:xfrm>
          <a:noFill/>
        </p:spPr>
        <p:txBody>
          <a:bodyPr>
            <a:normAutofit/>
          </a:bodyPr>
          <a:lstStyle/>
          <a:p>
            <a:r>
              <a:rPr lang="en-US" dirty="0"/>
              <a:t>Spiritual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4F388-8CFB-8A9D-AAB8-2BF06A8144D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1536192"/>
            <a:ext cx="5696712" cy="3758184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The Nutrition Connection </a:t>
            </a:r>
          </a:p>
          <a:p>
            <a:r>
              <a:rPr lang="en-US" dirty="0"/>
              <a:t>Body and Soul</a:t>
            </a:r>
          </a:p>
          <a:p>
            <a:r>
              <a:rPr lang="en-US" dirty="0"/>
              <a:t>Feelings of Guilt</a:t>
            </a:r>
          </a:p>
          <a:p>
            <a:r>
              <a:rPr lang="en-US" dirty="0"/>
              <a:t>Nourishment: Widening the Meaning</a:t>
            </a:r>
          </a:p>
          <a:p>
            <a:r>
              <a:rPr lang="en-US" dirty="0"/>
              <a:t>Other Transition Language ?</a:t>
            </a:r>
          </a:p>
          <a:p>
            <a:r>
              <a:rPr lang="en-US" dirty="0"/>
              <a:t>Bridge the Contexts of Care</a:t>
            </a:r>
          </a:p>
          <a:p>
            <a:r>
              <a:rPr lang="en-US" dirty="0"/>
              <a:t>Other Care Providers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B565E4-F3BF-DE87-6CD5-9EB898897B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D71D4E-A8DA-FFBE-15BA-8B48C130D2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745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DA388-D822-8EBF-8727-A3723BD09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F9650-5889-A7FC-C847-168E4FB29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4014216"/>
          </a:xfrm>
          <a:noFill/>
        </p:spPr>
        <p:txBody>
          <a:bodyPr>
            <a:normAutofit/>
          </a:bodyPr>
          <a:lstStyle/>
          <a:p>
            <a:r>
              <a:rPr lang="en-US" dirty="0"/>
              <a:t>Spiritual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A711B-BDFE-0189-3DBC-88C7B3C7503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1536192"/>
            <a:ext cx="5696712" cy="3758184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Making Rounds</a:t>
            </a:r>
          </a:p>
          <a:p>
            <a:r>
              <a:rPr lang="en-US" dirty="0"/>
              <a:t>Being Invited In</a:t>
            </a:r>
          </a:p>
          <a:p>
            <a:r>
              <a:rPr lang="en-US" dirty="0"/>
              <a:t>Social Worker (Teaming Up)</a:t>
            </a:r>
          </a:p>
          <a:p>
            <a:r>
              <a:rPr lang="en-US" dirty="0"/>
              <a:t>Recreation Opportunities</a:t>
            </a:r>
          </a:p>
          <a:p>
            <a:r>
              <a:rPr lang="en-US" dirty="0"/>
              <a:t>Music Therapist (In Tune)</a:t>
            </a:r>
          </a:p>
          <a:p>
            <a:r>
              <a:rPr lang="en-US" dirty="0"/>
              <a:t>Walking with a Physician</a:t>
            </a:r>
          </a:p>
          <a:p>
            <a:r>
              <a:rPr lang="en-US" dirty="0"/>
              <a:t>Caring for the Caregivers (Connecting)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FCC371-AD6C-C985-A6E9-AF40BA705E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C57A59-701F-38B2-9D85-C2D76BBD05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254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6BFEF-D615-217F-57B3-75E3E99A7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AB852-1E38-4269-96C9-B903EEB09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4014216"/>
          </a:xfrm>
          <a:noFill/>
        </p:spPr>
        <p:txBody>
          <a:bodyPr>
            <a:normAutofit/>
          </a:bodyPr>
          <a:lstStyle/>
          <a:p>
            <a:r>
              <a:rPr lang="en-US" dirty="0"/>
              <a:t>Spiritual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01B10-8ACD-8A30-49CD-7846219CAAB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1536192"/>
            <a:ext cx="5696712" cy="3758184"/>
          </a:xfrm>
          <a:noFill/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Healthy Boundaries in Collaborative Care</a:t>
            </a:r>
          </a:p>
          <a:p>
            <a:r>
              <a:rPr lang="en-US" dirty="0"/>
              <a:t>Clear Boundaries</a:t>
            </a:r>
          </a:p>
          <a:p>
            <a:r>
              <a:rPr lang="en-US" dirty="0"/>
              <a:t>Not Evangelizing or Proselytizing</a:t>
            </a:r>
          </a:p>
          <a:p>
            <a:r>
              <a:rPr lang="en-US" dirty="0"/>
              <a:t>Asking not Assuming</a:t>
            </a:r>
          </a:p>
          <a:p>
            <a:r>
              <a:rPr lang="en-US" dirty="0"/>
              <a:t>Not Overstepping Roles</a:t>
            </a:r>
          </a:p>
          <a:p>
            <a:r>
              <a:rPr lang="en-US" dirty="0"/>
              <a:t>Respecting the Lead Care Provider</a:t>
            </a:r>
          </a:p>
          <a:p>
            <a:r>
              <a:rPr lang="en-US" dirty="0"/>
              <a:t>Always Clarifying</a:t>
            </a:r>
          </a:p>
          <a:p>
            <a:r>
              <a:rPr lang="en-US" dirty="0"/>
              <a:t>Collaborating: Start Small with the Good Listeners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B96D38-993E-FA40-597D-10524626D6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611F7F-2EEF-750D-7877-80B75F6BBC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158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4" descr="A bouquet of flowers">
            <a:extLst>
              <a:ext uri="{FF2B5EF4-FFF2-40B4-BE49-F238E27FC236}">
                <a16:creationId xmlns:a16="http://schemas.microsoft.com/office/drawing/2014/main" id="{D34D75C6-A35A-52D3-B03F-61494B8580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C3427B2-C457-FC4C-BA04-44EF586F34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bg1"/>
                </a:solidFill>
              </a:rPr>
              <a:t>A Nurse’s Journey with Grace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9C8D8B-2E15-875B-08A8-28C5524EF6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4F408-30BE-5DC2-806D-A217DB0281B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07775" y="6356350"/>
            <a:ext cx="784225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Plaque 10">
            <a:extLst>
              <a:ext uri="{FF2B5EF4-FFF2-40B4-BE49-F238E27FC236}">
                <a16:creationId xmlns:a16="http://schemas.microsoft.com/office/drawing/2014/main" id="{95E724B3-E95F-E150-E7F9-1C3F634EF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32854" y="1782305"/>
            <a:ext cx="9546956" cy="3270142"/>
          </a:xfrm>
          <a:prstGeom prst="plaque">
            <a:avLst>
              <a:gd name="adj" fmla="val 760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FEC193-4F90-6CAE-6259-21C8B6A84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561" y="4925255"/>
            <a:ext cx="972078" cy="2853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119B25-42CB-340B-ACB4-22178DF12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08561" y="1624116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817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5A5F4-E49C-FEFC-A3F2-04F2E214D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68DF5-7F51-AED8-F288-DA2FB902D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4014216"/>
          </a:xfrm>
          <a:noFill/>
        </p:spPr>
        <p:txBody>
          <a:bodyPr>
            <a:normAutofit/>
          </a:bodyPr>
          <a:lstStyle/>
          <a:p>
            <a:r>
              <a:rPr lang="en-US" dirty="0"/>
              <a:t>Spiritual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4CC6E-FCBB-3F95-A81C-046CCB4CB60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1536192"/>
            <a:ext cx="5696712" cy="3758184"/>
          </a:xfrm>
          <a:noFill/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Grace for Grace</a:t>
            </a:r>
          </a:p>
          <a:p>
            <a:r>
              <a:rPr lang="en-US" dirty="0"/>
              <a:t>Meaning and Purpose (Shepherding The Story)</a:t>
            </a:r>
          </a:p>
          <a:p>
            <a:r>
              <a:rPr lang="en-US" dirty="0"/>
              <a:t>The Eldest Child</a:t>
            </a:r>
          </a:p>
          <a:p>
            <a:r>
              <a:rPr lang="en-US" dirty="0"/>
              <a:t>Marriages (Grief &amp; Loss)</a:t>
            </a:r>
          </a:p>
          <a:p>
            <a:r>
              <a:rPr lang="en-US" dirty="0"/>
              <a:t>Active in The Church (The Song of Faith)</a:t>
            </a:r>
          </a:p>
          <a:p>
            <a:r>
              <a:rPr lang="en-US" dirty="0"/>
              <a:t>Lived in Poverty (Resilience)</a:t>
            </a:r>
          </a:p>
          <a:p>
            <a:r>
              <a:rPr lang="en-US" dirty="0"/>
              <a:t>Various Jobs (Connections)</a:t>
            </a:r>
          </a:p>
          <a:p>
            <a:r>
              <a:rPr lang="en-US" dirty="0"/>
              <a:t>Childhood Trauma (Emotional Storytelling)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F36D0C-30FA-3BE2-381C-771EDF7DCB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C28FD1-2178-2B3F-8834-82D73A966A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645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BF1A9-A50E-F42D-D853-796642608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ouquet of flowers">
            <a:extLst>
              <a:ext uri="{FF2B5EF4-FFF2-40B4-BE49-F238E27FC236}">
                <a16:creationId xmlns:a16="http://schemas.microsoft.com/office/drawing/2014/main" id="{CFE352AB-79D6-3FF0-0592-7C0D46BD69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9000"/>
                    </a14:imgEffect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1BC21CC-3654-5C89-3B9A-C540F0044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2276856"/>
            <a:ext cx="9144000" cy="1508760"/>
          </a:xfrm>
        </p:spPr>
        <p:txBody>
          <a:bodyPr/>
          <a:lstStyle/>
          <a:p>
            <a:r>
              <a:rPr lang="en-US" sz="4000" dirty="0"/>
              <a:t>Shepherding a Sacred Journey to its Ending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5FA3FF0-6DAA-A836-A0A7-9DE51A0E1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8412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laque 11">
            <a:extLst>
              <a:ext uri="{FF2B5EF4-FFF2-40B4-BE49-F238E27FC236}">
                <a16:creationId xmlns:a16="http://schemas.microsoft.com/office/drawing/2014/main" id="{9822730F-CADC-80C1-DC82-271BDD750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32854" y="1782305"/>
            <a:ext cx="9546956" cy="3270142"/>
          </a:xfrm>
          <a:prstGeom prst="plaque">
            <a:avLst>
              <a:gd name="adj" fmla="val 760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6D48B9E-3CFB-D46C-E118-0A8EA8144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33949" y="3605726"/>
            <a:ext cx="53213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D9A4B15-7315-6304-564F-162AE3C50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560" y="3464902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271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443C06-A530-329A-9ECC-3E0484827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1584" y="1408176"/>
            <a:ext cx="3392424" cy="4014216"/>
          </a:xfrm>
        </p:spPr>
        <p:txBody>
          <a:bodyPr/>
          <a:lstStyle/>
          <a:p>
            <a:r>
              <a:rPr lang="en-US" dirty="0"/>
              <a:t>Your Lens Is Our Benefit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D45388B-F6C6-3BAE-BC81-AD233BEC858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42755" y="1735667"/>
            <a:ext cx="5276088" cy="1563624"/>
          </a:xfrm>
        </p:spPr>
        <p:txBody>
          <a:bodyPr/>
          <a:lstStyle/>
          <a:p>
            <a:r>
              <a:rPr lang="en-US" dirty="0"/>
              <a:t>What are some obstacles to collaboration that you face where you work?</a:t>
            </a:r>
          </a:p>
          <a:p>
            <a:r>
              <a:rPr lang="en-US" dirty="0"/>
              <a:t>Who </a:t>
            </a:r>
            <a:r>
              <a:rPr lang="en-US"/>
              <a:t>are you </a:t>
            </a:r>
            <a:r>
              <a:rPr lang="en-US" dirty="0"/>
              <a:t>thinking of that would make a great collaboration team in your </a:t>
            </a:r>
            <a:r>
              <a:rPr lang="en-US"/>
              <a:t>context?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4E5619-0985-32B6-EC73-AFBCAB2F1C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2C321-51E3-42FB-272E-92F2DCF5A9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3966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bouquet of flowers">
            <a:extLst>
              <a:ext uri="{FF2B5EF4-FFF2-40B4-BE49-F238E27FC236}">
                <a16:creationId xmlns:a16="http://schemas.microsoft.com/office/drawing/2014/main" id="{8AB2ECDC-2C97-9031-6EF9-11EF690976E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97D649-277C-A20F-F588-7EA2B85B1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632" y="822960"/>
            <a:ext cx="6327648" cy="2221992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6EF8E06F-4153-981B-474D-3D483B6F4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7632" y="3428999"/>
            <a:ext cx="6309360" cy="1703439"/>
          </a:xfrm>
        </p:spPr>
        <p:txBody>
          <a:bodyPr>
            <a:normAutofit/>
          </a:bodyPr>
          <a:lstStyle/>
          <a:p>
            <a:r>
              <a:rPr lang="en-US" dirty="0"/>
              <a:t>Cynthia Sanche (Lead Nurse)</a:t>
            </a:r>
          </a:p>
          <a:p>
            <a:r>
              <a:rPr lang="en-US" dirty="0"/>
              <a:t>Joanna Osborne (Clinical Dietitian)</a:t>
            </a:r>
          </a:p>
          <a:p>
            <a:r>
              <a:rPr lang="en-US" dirty="0"/>
              <a:t>Jason Flinn (Chaplain)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E502E84-5063-F43E-AC45-9F5CEAA69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701285" y="3209689"/>
            <a:ext cx="362454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DE43C393-A639-F47D-D8A8-BAF189C58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787" y="3066998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40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4014216"/>
          </a:xfrm>
          <a:noFill/>
        </p:spPr>
        <p:txBody>
          <a:bodyPr>
            <a:normAutofit/>
          </a:bodyPr>
          <a:lstStyle/>
          <a:p>
            <a:r>
              <a:rPr lang="en-US" dirty="0"/>
              <a:t>Clinical Nursing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1536192"/>
            <a:ext cx="5696712" cy="3758184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400" i="1" dirty="0"/>
          </a:p>
          <a:p>
            <a:pPr marL="0" indent="0">
              <a:buNone/>
            </a:pPr>
            <a:r>
              <a:rPr lang="en-US" b="1" dirty="0"/>
              <a:t>Credit given to David </a:t>
            </a:r>
            <a:r>
              <a:rPr lang="en-US" b="1" dirty="0" err="1"/>
              <a:t>Maginley</a:t>
            </a:r>
            <a:endParaRPr lang="en-US" b="1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1400" i="1" dirty="0"/>
              <a:t>(</a:t>
            </a:r>
            <a:r>
              <a:rPr lang="en-US" sz="1400" i="1" dirty="0" err="1"/>
              <a:t>Maginley</a:t>
            </a:r>
            <a:r>
              <a:rPr lang="en-US" sz="1400" i="1" dirty="0"/>
              <a:t>, D. (2025). Early Exits: Spirituality, Mortality, and Meaning in an Age of Medical Assistance in Dying. Tristan Press)</a:t>
            </a:r>
          </a:p>
          <a:p>
            <a:pPr marL="0" indent="0">
              <a:buNone/>
            </a:pPr>
            <a:endParaRPr lang="en-US" sz="1400" i="1" dirty="0"/>
          </a:p>
          <a:p>
            <a:pPr marL="0" indent="0">
              <a:buNone/>
            </a:pPr>
            <a:endParaRPr lang="en-US" sz="1400" i="1" dirty="0"/>
          </a:p>
          <a:p>
            <a:pPr marL="0" indent="0">
              <a:buNone/>
            </a:pPr>
            <a:r>
              <a:rPr lang="en-US" sz="1400" i="1" dirty="0"/>
              <a:t>(</a:t>
            </a:r>
            <a:r>
              <a:rPr lang="en-US" sz="1400" i="1" dirty="0" err="1"/>
              <a:t>Maginley</a:t>
            </a:r>
            <a:r>
              <a:rPr lang="en-US" sz="1400" i="1" dirty="0"/>
              <a:t>, D. (2017) Beyond Surviving: Cancer and Your Spiritual Journey. Tristan Press)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8D929C-9009-957F-5897-9AA1649E6C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98EC13-CC66-14BE-C305-D90EB840C4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24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BE40-AA00-F366-A36A-B3F1AADBF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722376"/>
            <a:ext cx="6419088" cy="2350008"/>
          </a:xfrm>
          <a:noFill/>
        </p:spPr>
        <p:txBody>
          <a:bodyPr>
            <a:noAutofit/>
          </a:bodyPr>
          <a:lstStyle/>
          <a:p>
            <a:r>
              <a:rPr lang="en-US" dirty="0"/>
              <a:t>Understanding Grace’s </a:t>
            </a:r>
            <a:r>
              <a:rPr lang="en-US"/>
              <a:t>Journey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46868-83F0-CEEF-5E60-6D55C93B5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79" y="3674533"/>
            <a:ext cx="6419088" cy="2836333"/>
          </a:xfrm>
          <a:noFill/>
        </p:spPr>
        <p:txBody>
          <a:bodyPr>
            <a:normAutofit fontScale="62500" lnSpcReduction="20000"/>
          </a:bodyPr>
          <a:lstStyle/>
          <a:p>
            <a:r>
              <a:rPr lang="en-US" dirty="0"/>
              <a:t>85 year old woman</a:t>
            </a:r>
          </a:p>
          <a:p>
            <a:r>
              <a:rPr lang="en-US" dirty="0"/>
              <a:t>Diagnosis of Advanced Dementia</a:t>
            </a:r>
          </a:p>
          <a:p>
            <a:r>
              <a:rPr lang="en-US" dirty="0"/>
              <a:t>Eldest of 7 children</a:t>
            </a:r>
          </a:p>
          <a:p>
            <a:r>
              <a:rPr lang="en-US" dirty="0"/>
              <a:t>Two previous marriages. Now widowed</a:t>
            </a:r>
          </a:p>
          <a:p>
            <a:r>
              <a:rPr lang="en-US" dirty="0"/>
              <a:t>Three children and eight grandchildren</a:t>
            </a:r>
          </a:p>
          <a:p>
            <a:r>
              <a:rPr lang="en-US" dirty="0"/>
              <a:t>Was active in her Church</a:t>
            </a:r>
          </a:p>
          <a:p>
            <a:r>
              <a:rPr lang="en-US" dirty="0"/>
              <a:t>Lived in Poverty</a:t>
            </a:r>
          </a:p>
          <a:p>
            <a:r>
              <a:rPr lang="en-US" dirty="0"/>
              <a:t>Held various Jobs</a:t>
            </a:r>
          </a:p>
          <a:p>
            <a:r>
              <a:rPr lang="en-US" dirty="0"/>
              <a:t>Unresolved complex childhood trauma</a:t>
            </a:r>
          </a:p>
          <a:p>
            <a:endParaRPr lang="en-US" dirty="0"/>
          </a:p>
        </p:txBody>
      </p:sp>
      <p:pic>
        <p:nvPicPr>
          <p:cNvPr id="9" name="Picture Placeholder 5" descr="A group of orange flowers">
            <a:extLst>
              <a:ext uri="{FF2B5EF4-FFF2-40B4-BE49-F238E27FC236}">
                <a16:creationId xmlns:a16="http://schemas.microsoft.com/office/drawing/2014/main" id="{B0E612D5-D631-0C31-BE9E-28739243329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501"/>
                    </a14:imgEffect>
                    <a14:imgEffect>
                      <a14:saturation sa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4488" y="0"/>
            <a:ext cx="4434464" cy="6858000"/>
          </a:xfr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41873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F7C49-35BA-25D1-FB97-2996DD9F0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D2954-0970-DA97-D458-88EF082D1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4014216"/>
          </a:xfrm>
          <a:noFill/>
        </p:spPr>
        <p:txBody>
          <a:bodyPr>
            <a:normAutofit/>
          </a:bodyPr>
          <a:lstStyle/>
          <a:p>
            <a:r>
              <a:rPr lang="en-US" dirty="0"/>
              <a:t>Clinical Nursing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C85A3-E1F3-7053-BA65-5FF76E67C06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1536192"/>
            <a:ext cx="5696712" cy="3758184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Trauma or PTSD and Dementia appears to have a Bidirectional Relationship</a:t>
            </a:r>
          </a:p>
          <a:p>
            <a:pPr marL="0" indent="0">
              <a:buNone/>
            </a:pPr>
            <a:r>
              <a:rPr lang="en-US" sz="1400" dirty="0"/>
              <a:t>(</a:t>
            </a:r>
            <a:r>
              <a:rPr lang="en-US" sz="1400" i="1" dirty="0"/>
              <a:t>The Interplay Between Post-Traumatic Stress Disorder and Dementia: A Systematic Review- Desmarais et. al. Science Direct. Vol. 28, Issue 1. Jan. 2020 48-60)</a:t>
            </a:r>
            <a:endParaRPr lang="en-CA" sz="1400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Unrecognized trauma symptoms can add to distress, agitation, or fear in persons with dementia</a:t>
            </a:r>
            <a:r>
              <a:rPr lang="en-US" i="1" dirty="0"/>
              <a:t>.</a:t>
            </a:r>
            <a:endParaRPr lang="en-CA" dirty="0"/>
          </a:p>
          <a:p>
            <a:pPr marL="0" indent="0">
              <a:buNone/>
            </a:pPr>
            <a:r>
              <a:rPr lang="en-US" sz="1400" i="1" dirty="0"/>
              <a:t>(Treating Symptoms of Posttraumatic Stress in People with Dementia: Expert Consensus Using the Delphi Method. S Driessen et al. Clinical Gerontology. 2025 Jan-Feb;48(1): 95-109)</a:t>
            </a:r>
            <a:endParaRPr lang="en-CA" sz="1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A4384E-D8F9-A368-7B2F-478E7EB253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687877-B912-9CD3-D030-5CC9CCA2DE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856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CB948-98DB-8964-5693-BDBB2E29C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34E86-10B5-BCBD-652C-CC9748F3D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4014216"/>
          </a:xfrm>
          <a:noFill/>
        </p:spPr>
        <p:txBody>
          <a:bodyPr>
            <a:normAutofit/>
          </a:bodyPr>
          <a:lstStyle/>
          <a:p>
            <a:r>
              <a:rPr lang="en-US" dirty="0"/>
              <a:t>Clinical Nursing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11E2F-F194-71E9-0802-D513C0194D3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1536192"/>
            <a:ext cx="5696712" cy="3758184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Cognitive Changes</a:t>
            </a:r>
            <a:endParaRPr lang="en-CA" dirty="0"/>
          </a:p>
          <a:p>
            <a:r>
              <a:rPr lang="en-US" dirty="0" err="1"/>
              <a:t>Behavioural</a:t>
            </a:r>
            <a:r>
              <a:rPr lang="en-US" dirty="0"/>
              <a:t> Presentation</a:t>
            </a:r>
          </a:p>
          <a:p>
            <a:r>
              <a:rPr lang="en-US" dirty="0"/>
              <a:t>Medication and Care Challenges</a:t>
            </a:r>
            <a:endParaRPr lang="en-CA" dirty="0"/>
          </a:p>
          <a:p>
            <a:r>
              <a:rPr lang="en-US" dirty="0"/>
              <a:t>Nutritional Concerns</a:t>
            </a:r>
            <a:endParaRPr lang="en-CA" dirty="0"/>
          </a:p>
          <a:p>
            <a:r>
              <a:rPr lang="en-US" dirty="0"/>
              <a:t>Spiritual/Existential Concerns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DFE60-30D6-C025-8681-E394E7734D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E83876-F203-169E-0E3F-9DB6B08B78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391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574AE-F6E8-8D67-E2BB-05FB2EEC0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172F2-D75E-EC98-EF36-A1985D32A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4014216"/>
          </a:xfrm>
          <a:noFill/>
        </p:spPr>
        <p:txBody>
          <a:bodyPr>
            <a:normAutofit/>
          </a:bodyPr>
          <a:lstStyle/>
          <a:p>
            <a:r>
              <a:rPr lang="en-US" dirty="0"/>
              <a:t>Clinical Nursing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D573F-00BE-9B83-E5EC-98CD5E7506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1536192"/>
            <a:ext cx="5696712" cy="3758184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buNone/>
            </a:pPr>
            <a:r>
              <a:rPr lang="en-US"/>
              <a:t>Nursing Model</a:t>
            </a:r>
            <a:endParaRPr lang="en-CA"/>
          </a:p>
          <a:p>
            <a:endParaRPr lang="en-CA" dirty="0"/>
          </a:p>
          <a:p>
            <a:r>
              <a:rPr lang="en-US" dirty="0"/>
              <a:t>Assess</a:t>
            </a:r>
            <a:endParaRPr lang="en-CA" dirty="0"/>
          </a:p>
          <a:p>
            <a:r>
              <a:rPr lang="en-US" dirty="0"/>
              <a:t>Medicate</a:t>
            </a:r>
            <a:endParaRPr lang="en-CA" dirty="0"/>
          </a:p>
          <a:p>
            <a:r>
              <a:rPr lang="en-US" dirty="0"/>
              <a:t>Refer</a:t>
            </a:r>
            <a:endParaRPr lang="en-CA" dirty="0"/>
          </a:p>
          <a:p>
            <a:r>
              <a:rPr lang="en-US" dirty="0"/>
              <a:t>Update Care Plan</a:t>
            </a:r>
            <a:endParaRPr lang="en-CA" dirty="0"/>
          </a:p>
          <a:p>
            <a:r>
              <a:rPr lang="en-US" dirty="0"/>
              <a:t>Document</a:t>
            </a:r>
            <a:endParaRPr lang="en-CA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E73681-FE03-AEDD-49D9-BA94ABE92F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63CD64-0921-906C-C2DC-9B638F0885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694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B85EB-1CB6-2552-80F3-EFD58A2C8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78020-35F9-718A-735D-D19D85179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4014216"/>
          </a:xfrm>
          <a:noFill/>
        </p:spPr>
        <p:txBody>
          <a:bodyPr>
            <a:normAutofit/>
          </a:bodyPr>
          <a:lstStyle/>
          <a:p>
            <a:r>
              <a:rPr lang="en-US" dirty="0"/>
              <a:t>Clinical Nursing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3FE3C-B937-EB93-4D24-6D658FC0C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1536192"/>
            <a:ext cx="5696712" cy="3758184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buNone/>
            </a:pPr>
            <a:r>
              <a:rPr lang="en-US" dirty="0"/>
              <a:t>Collaborative Model</a:t>
            </a:r>
            <a:endParaRPr lang="en-CA" dirty="0"/>
          </a:p>
          <a:p>
            <a:endParaRPr lang="en-CA" dirty="0"/>
          </a:p>
          <a:p>
            <a:pPr marL="0" indent="0">
              <a:buNone/>
            </a:pPr>
            <a:r>
              <a:rPr lang="en-US" dirty="0"/>
              <a:t>In addition to above…</a:t>
            </a:r>
            <a:endParaRPr lang="en-CA" dirty="0"/>
          </a:p>
          <a:p>
            <a:r>
              <a:rPr lang="en-US" dirty="0"/>
              <a:t>Interpret Meaning</a:t>
            </a:r>
            <a:endParaRPr lang="en-CA" dirty="0"/>
          </a:p>
          <a:p>
            <a:r>
              <a:rPr lang="en-US" dirty="0"/>
              <a:t>Clarify Goals</a:t>
            </a:r>
            <a:endParaRPr lang="en-CA" dirty="0"/>
          </a:p>
          <a:p>
            <a:r>
              <a:rPr lang="en-US" dirty="0"/>
              <a:t>Facilitate Conversations</a:t>
            </a:r>
            <a:endParaRPr lang="en-CA" dirty="0"/>
          </a:p>
          <a:p>
            <a:r>
              <a:rPr lang="en-US"/>
              <a:t>Integrate Other Disciplines</a:t>
            </a:r>
            <a:endParaRPr lang="en-CA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5B8C3D-49FE-DA0C-54EB-6F354BCEA6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C15D6-9D1B-5820-48EF-068EB2EFF8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87013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 flourish_win32_CP_v3" id="{3BF332BF-22B8-49D8-950E-E9BBBBF59833}" vid="{E4E7F1DC-3AF4-489F-A450-0CED11A8EB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4DA1876C3AB9418DF0D5EF8EA0FA54" ma:contentTypeVersion="15" ma:contentTypeDescription="Create a new document." ma:contentTypeScope="" ma:versionID="c372f8c6c587c832407e0bdd55f20abb">
  <xsd:schema xmlns:xsd="http://www.w3.org/2001/XMLSchema" xmlns:xs="http://www.w3.org/2001/XMLSchema" xmlns:p="http://schemas.microsoft.com/office/2006/metadata/properties" xmlns:ns1="http://schemas.microsoft.com/sharepoint/v3" xmlns:ns2="5dcbc95d-f612-40e5-a752-435f7c36704e" xmlns:ns3="efe035fc-209d-4a27-8679-b89a79f0e7f0" targetNamespace="http://schemas.microsoft.com/office/2006/metadata/properties" ma:root="true" ma:fieldsID="2a13c9072ea25e4586f59dc45bc83694" ns1:_="" ns2:_="" ns3:_="">
    <xsd:import namespace="http://schemas.microsoft.com/sharepoint/v3"/>
    <xsd:import namespace="5dcbc95d-f612-40e5-a752-435f7c36704e"/>
    <xsd:import namespace="efe035fc-209d-4a27-8679-b89a79f0e7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cbc95d-f612-40e5-a752-435f7c3670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6331296-97a9-4c99-b37a-3f9fe4cde6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e035fc-209d-4a27-8679-b89a79f0e7f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8785f6a-f6d4-464b-83b5-9971f147bc28}" ma:internalName="TaxCatchAll" ma:showField="CatchAllData" ma:web="efe035fc-209d-4a27-8679-b89a79f0e7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efe035fc-209d-4a27-8679-b89a79f0e7f0" xsi:nil="true"/>
    <lcf76f155ced4ddcb4097134ff3c332f xmlns="5dcbc95d-f612-40e5-a752-435f7c36704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C8C3499-ABCB-41F8-B0BD-20421545F6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dcbc95d-f612-40e5-a752-435f7c36704e"/>
    <ds:schemaRef ds:uri="efe035fc-209d-4a27-8679-b89a79f0e7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915FD3-F777-4046-A12C-BE3860E324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84BFC8-02DA-464F-AE97-4951BE47415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  <ds:schemaRef ds:uri="efe035fc-209d-4a27-8679-b89a79f0e7f0"/>
    <ds:schemaRef ds:uri="5dcbc95d-f612-40e5-a752-435f7c36704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{EF4361C0-A194-4AEE-813F-12A937D5FA58}TF6ca04e33-feaa-4cf5-9b27-d56362f12ac085bf296f_win32-5c14a82fef6c</Template>
  <TotalTime>5653</TotalTime>
  <Words>1301</Words>
  <Application>Microsoft Office PowerPoint</Application>
  <PresentationFormat>Widescreen</PresentationFormat>
  <Paragraphs>280</Paragraphs>
  <Slides>33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Custom</vt:lpstr>
      <vt:lpstr>When Palliative Care Becomes Collaborative Care</vt:lpstr>
      <vt:lpstr>Agenda</vt:lpstr>
      <vt:lpstr>A Nurse’s Journey with Grace</vt:lpstr>
      <vt:lpstr>Clinical Nursing Care</vt:lpstr>
      <vt:lpstr>Understanding Grace’s Journey</vt:lpstr>
      <vt:lpstr>Clinical Nursing Care</vt:lpstr>
      <vt:lpstr>Clinical Nursing Care</vt:lpstr>
      <vt:lpstr>Clinical Nursing Care</vt:lpstr>
      <vt:lpstr>Clinical Nursing Care</vt:lpstr>
      <vt:lpstr>Clinical Nursing Care</vt:lpstr>
      <vt:lpstr>Clinical Nursing Care</vt:lpstr>
      <vt:lpstr>A Dietitian’s Journey with Grace</vt:lpstr>
      <vt:lpstr>Clinical Dietitian Care</vt:lpstr>
      <vt:lpstr>Clinical Dietitian Care</vt:lpstr>
      <vt:lpstr>Clinical Dietitian Care</vt:lpstr>
      <vt:lpstr>Clinical Dietitian Care</vt:lpstr>
      <vt:lpstr>Clinical Dietitian Care</vt:lpstr>
      <vt:lpstr>Clinical Dietitian Care</vt:lpstr>
      <vt:lpstr>Clinical Dietitian Care</vt:lpstr>
      <vt:lpstr>Clinical Dietitian Care</vt:lpstr>
      <vt:lpstr>Clinical Dietitian Care</vt:lpstr>
      <vt:lpstr>Clinical Dietitian Care</vt:lpstr>
      <vt:lpstr>A Chaplain’s Journey with Grace</vt:lpstr>
      <vt:lpstr>Spiritual Care</vt:lpstr>
      <vt:lpstr>Spiritual Care</vt:lpstr>
      <vt:lpstr>Spiritual Care</vt:lpstr>
      <vt:lpstr>Spiritual Care</vt:lpstr>
      <vt:lpstr>Spiritual Care</vt:lpstr>
      <vt:lpstr>Spiritual Care</vt:lpstr>
      <vt:lpstr>Spiritual Care</vt:lpstr>
      <vt:lpstr>Shepherding a Sacred Journey to its Ending</vt:lpstr>
      <vt:lpstr>Your Lens Is Our Benefit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Jason Flinn</dc:creator>
  <cp:lastModifiedBy>Joanna Osborne</cp:lastModifiedBy>
  <cp:revision>86</cp:revision>
  <dcterms:created xsi:type="dcterms:W3CDTF">2026-01-08T11:16:24Z</dcterms:created>
  <dcterms:modified xsi:type="dcterms:W3CDTF">2026-05-14T14:06:33Z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0x010100084DA1876C3AB9418DF0D5EF8EA0FA54</vt:lpwstr>
  </property>
  <property fmtid="{D5CDD505-2E9C-101B-9397-08002B2CF9AE}" pid="3" name="MediaServiceImageTags">
    <vt:lpwstr/>
  </property>
</Properties>
</file>